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software/functions/49429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software/mobile-smarts/WH15/?filter_license=1#license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hardware/mdc/urovo/Urovou2/MCU2-000S7E000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sd-expert.ru/products/skanery-shtrihkoda/skanery-bluetooth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everence.ru/software/functions/49429" TargetMode="External"/><Relationship Id="rId3" Type="http://schemas.openxmlformats.org/officeDocument/2006/relationships/hyperlink" Target="https://www.cleverence.ru/files/28897/MobileSMARTS.v3.KRV.apk" TargetMode="External"/><Relationship Id="rId7" Type="http://schemas.openxmlformats.org/officeDocument/2006/relationships/hyperlink" Target="https://www.cleverence.ru/software/functions/2901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leverence.ru/software/functions/50740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www.cleverence.ru/software/functions/28914" TargetMode="External"/><Relationship Id="rId10" Type="http://schemas.openxmlformats.org/officeDocument/2006/relationships/hyperlink" Target="https://www.cleverence.ru/WH15/" TargetMode="External"/><Relationship Id="rId4" Type="http://schemas.openxmlformats.org/officeDocument/2006/relationships/hyperlink" Target="https://www.cleverence.ru/software/functions/28915" TargetMode="External"/><Relationship Id="rId9" Type="http://schemas.openxmlformats.org/officeDocument/2006/relationships/hyperlink" Target="https://www.cleverence.ru/software/functions/4809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software/functions/28915/#abou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software/functions/28914/#abou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leverence.ru/software/functions/50740/#abou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030" y="3590819"/>
            <a:ext cx="8560569" cy="1082781"/>
          </a:xfrm>
        </p:spPr>
        <p:txBody>
          <a:bodyPr/>
          <a:lstStyle/>
          <a:p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Склад 15 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491" y="5227782"/>
            <a:ext cx="5210003" cy="831272"/>
          </a:xfrm>
        </p:spPr>
        <p:txBody>
          <a:bodyPr/>
          <a:lstStyle/>
          <a:p>
            <a:r>
              <a:rPr lang="ru-RU" dirty="0"/>
              <a:t>Комплексное решение для автоматизации работы на складе</a:t>
            </a:r>
          </a:p>
        </p:txBody>
      </p:sp>
      <p:pic>
        <p:nvPicPr>
          <p:cNvPr id="5" name="Рисунок 4" descr="Изображение выглядит как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91969E8C-7874-4BDA-89D2-3471EE722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68" y="244764"/>
            <a:ext cx="1703835" cy="14112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348CF0-7DFE-400B-A169-8A33EF8C6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9" y="0"/>
            <a:ext cx="4117856" cy="2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1"/>
            <a:ext cx="8469746" cy="1927258"/>
          </a:xfrm>
        </p:spPr>
        <p:txBody>
          <a:bodyPr/>
          <a:lstStyle/>
          <a:p>
            <a:r>
              <a:rPr lang="ru-RU" dirty="0"/>
              <a:t>Подробнее о «Остатки в ячейках»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0459"/>
            <a:ext cx="8006388" cy="3494485"/>
          </a:xfrm>
        </p:spPr>
        <p:txBody>
          <a:bodyPr>
            <a:normAutofit/>
          </a:bodyPr>
          <a:lstStyle/>
          <a:p>
            <a:r>
              <a:rPr lang="ru-RU" dirty="0"/>
              <a:t>Операция «Остатки в ячейках» может быть использована в следующих случаях: если вы хотите узнать, в какой ячейке располагается конкретный товар, или проверить, что хранится в определенной ячейке. </a:t>
            </a:r>
          </a:p>
          <a:p>
            <a:r>
              <a:rPr lang="ru-RU" dirty="0"/>
              <a:t>Подробнее: </a:t>
            </a:r>
            <a:r>
              <a:rPr lang="en-US" dirty="0">
                <a:hlinkClick r:id="rId2"/>
              </a:rPr>
              <a:t>https://www.cleverence.ru/software/functions/49429/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1450109"/>
          </a:xfrm>
        </p:spPr>
        <p:txBody>
          <a:bodyPr/>
          <a:lstStyle/>
          <a:p>
            <a:r>
              <a:rPr lang="ru-RU" dirty="0"/>
              <a:t>Подробнее о «Упаковочный лист»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3601"/>
            <a:ext cx="8006388" cy="3491344"/>
          </a:xfrm>
        </p:spPr>
        <p:txBody>
          <a:bodyPr>
            <a:normAutofit/>
          </a:bodyPr>
          <a:lstStyle/>
          <a:p>
            <a:r>
              <a:rPr lang="ru-RU" dirty="0"/>
              <a:t>Упаковочные листы используются при приемке и отгрузке товара. Товар при отгрузке упаковывается в коробки и отправляется к клиенту, а к коробке с товаром прилагается упаковочный лист, который содержит всю информацию об отгруженном товаре. На приемке менеджер регистрирует упаковочные листы, отправленные поставщиком.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24" y="203073"/>
            <a:ext cx="2035051" cy="1029855"/>
          </a:xfrm>
        </p:spPr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33601"/>
            <a:ext cx="8006388" cy="3491344"/>
          </a:xfrm>
        </p:spPr>
        <p:txBody>
          <a:bodyPr>
            <a:normAutofit/>
          </a:bodyPr>
          <a:lstStyle/>
          <a:p>
            <a:r>
              <a:rPr lang="ru-RU" dirty="0"/>
              <a:t>Программный продукт </a:t>
            </a:r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</a:t>
            </a:r>
            <a:r>
              <a:rPr lang="ru-RU" u="sng" dirty="0"/>
              <a:t>Склад 15 , позволяет автоматизировать все операции на складе и что очень важно – позволяет мониторить сроки годности товара на складе. </a:t>
            </a:r>
          </a:p>
          <a:p>
            <a:r>
              <a:rPr lang="ru-RU" u="sng" dirty="0"/>
              <a:t>Благодаря тому, что значительно сократится время поиска сотрудником нужного товара, а также время, затрачиваемое на исполнение заявок мы получим значительное сокращение времени инвентаризации на складе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077" y="176269"/>
            <a:ext cx="8388314" cy="1644141"/>
          </a:xfrm>
        </p:spPr>
        <p:txBody>
          <a:bodyPr/>
          <a:lstStyle/>
          <a:p>
            <a:r>
              <a:rPr lang="ru-RU" dirty="0"/>
              <a:t>Варианты и стоимость  основных лицензий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27" y="3763198"/>
            <a:ext cx="9321121" cy="1760909"/>
          </a:xfrm>
        </p:spPr>
        <p:txBody>
          <a:bodyPr>
            <a:normAutofit/>
          </a:bodyPr>
          <a:lstStyle/>
          <a:p>
            <a:r>
              <a:rPr lang="ru-RU" dirty="0"/>
              <a:t>Все лицензии и сравнение вариантов тут: </a:t>
            </a:r>
            <a:r>
              <a:rPr lang="en-US" dirty="0">
                <a:hlinkClick r:id="rId2"/>
              </a:rPr>
              <a:t>https://www.cleverence.ru/software/mobile-smarts/WH15/?filter_license=1#licenses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F582BA-670C-4D68-BDB8-B741AA322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64651"/>
              </p:ext>
            </p:extLst>
          </p:nvPr>
        </p:nvGraphicFramePr>
        <p:xfrm>
          <a:off x="263949" y="1836185"/>
          <a:ext cx="9869864" cy="980168"/>
        </p:xfrm>
        <a:graphic>
          <a:graphicData uri="http://schemas.openxmlformats.org/drawingml/2006/table">
            <a:tbl>
              <a:tblPr/>
              <a:tblGrid>
                <a:gridCol w="2467466">
                  <a:extLst>
                    <a:ext uri="{9D8B030D-6E8A-4147-A177-3AD203B41FA5}">
                      <a16:colId xmlns:a16="http://schemas.microsoft.com/office/drawing/2014/main" val="590423915"/>
                    </a:ext>
                  </a:extLst>
                </a:gridCol>
                <a:gridCol w="2467466">
                  <a:extLst>
                    <a:ext uri="{9D8B030D-6E8A-4147-A177-3AD203B41FA5}">
                      <a16:colId xmlns:a16="http://schemas.microsoft.com/office/drawing/2014/main" val="280621780"/>
                    </a:ext>
                  </a:extLst>
                </a:gridCol>
                <a:gridCol w="2467466">
                  <a:extLst>
                    <a:ext uri="{9D8B030D-6E8A-4147-A177-3AD203B41FA5}">
                      <a16:colId xmlns:a16="http://schemas.microsoft.com/office/drawing/2014/main" val="3422004631"/>
                    </a:ext>
                  </a:extLst>
                </a:gridCol>
                <a:gridCol w="2467466">
                  <a:extLst>
                    <a:ext uri="{9D8B030D-6E8A-4147-A177-3AD203B41FA5}">
                      <a16:colId xmlns:a16="http://schemas.microsoft.com/office/drawing/2014/main" val="3131977227"/>
                    </a:ext>
                  </a:extLst>
                </a:gridCol>
              </a:tblGrid>
              <a:tr h="980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rgbClr val="403A3A"/>
                          </a:solidFill>
                          <a:effectLst/>
                        </a:rPr>
                        <a:t>Минимум </a:t>
                      </a:r>
                      <a:r>
                        <a:rPr lang="ru-RU" sz="1400" b="1" dirty="0">
                          <a:solidFill>
                            <a:srgbClr val="403A3A"/>
                          </a:solidFill>
                          <a:effectLst/>
                        </a:rPr>
                        <a:t>от 2 449 р.</a:t>
                      </a:r>
                    </a:p>
                  </a:txBody>
                  <a:tcPr marL="72390" marR="72390" marT="36195" marB="603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rgbClr val="403A3A"/>
                          </a:solidFill>
                          <a:effectLst/>
                        </a:rPr>
                        <a:t>Базовый </a:t>
                      </a:r>
                      <a:r>
                        <a:rPr lang="ru-RU" sz="1400" b="1" dirty="0">
                          <a:solidFill>
                            <a:srgbClr val="403A3A"/>
                          </a:solidFill>
                          <a:effectLst/>
                        </a:rPr>
                        <a:t>от 10 259 р.</a:t>
                      </a:r>
                    </a:p>
                  </a:txBody>
                  <a:tcPr marL="72390" marR="72390" marT="36195" marB="603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rgbClr val="403A3A"/>
                          </a:solidFill>
                          <a:effectLst/>
                        </a:rPr>
                        <a:t>Расширенный </a:t>
                      </a:r>
                      <a:r>
                        <a:rPr lang="ru-RU" sz="1400" b="1" dirty="0">
                          <a:solidFill>
                            <a:srgbClr val="403A3A"/>
                          </a:solidFill>
                          <a:effectLst/>
                        </a:rPr>
                        <a:t>от 18 779  р.</a:t>
                      </a:r>
                    </a:p>
                  </a:txBody>
                  <a:tcPr marL="72390" marR="72390" marT="36195" marB="603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solidFill>
                            <a:srgbClr val="403A3A"/>
                          </a:solidFill>
                          <a:effectLst/>
                        </a:rPr>
                        <a:t>Полный </a:t>
                      </a:r>
                      <a:r>
                        <a:rPr lang="ru-RU" sz="1400" b="1" dirty="0">
                          <a:solidFill>
                            <a:srgbClr val="403A3A"/>
                          </a:solidFill>
                          <a:effectLst/>
                        </a:rPr>
                        <a:t>от 30 899 р.</a:t>
                      </a:r>
                    </a:p>
                  </a:txBody>
                  <a:tcPr marL="72390" marR="72390" marT="36195" marB="603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22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37952" y="1469985"/>
            <a:ext cx="8589650" cy="4155311"/>
          </a:xfrm>
        </p:spPr>
        <p:txBody>
          <a:bodyPr/>
          <a:lstStyle/>
          <a:p>
            <a:r>
              <a:rPr lang="ru-RU" sz="8800" dirty="0"/>
              <a:t>Спасибо за внимание!</a:t>
            </a:r>
            <a:br>
              <a:rPr lang="ru-RU" sz="8800" dirty="0"/>
            </a:br>
            <a:endParaRPr lang="ru-RU" sz="88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5ADC1-A0F8-4333-8770-26DCC1C5446F}"/>
              </a:ext>
            </a:extLst>
          </p:cNvPr>
          <p:cNvSpPr txBox="1"/>
          <p:nvPr/>
        </p:nvSpPr>
        <p:spPr>
          <a:xfrm>
            <a:off x="2951544" y="5870701"/>
            <a:ext cx="291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Маслов Михаил</a:t>
            </a:r>
          </a:p>
          <a:p>
            <a:r>
              <a:rPr lang="ru-RU" dirty="0"/>
              <a:t>Тел. 89042098723</a:t>
            </a:r>
          </a:p>
          <a:p>
            <a:r>
              <a:rPr lang="en-US" dirty="0"/>
              <a:t>E-mail: maslov@denvic.ru</a:t>
            </a:r>
            <a:endParaRPr lang="ru-RU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51B254-2E92-47D4-9F82-339C339F1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9381" r="39367" b="62602"/>
          <a:stretch/>
        </p:blipFill>
        <p:spPr>
          <a:xfrm rot="16200000">
            <a:off x="6869576" y="4878420"/>
            <a:ext cx="1909823" cy="19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лефон, черный, монито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BD533AD3-E260-4107-8815-25D8B192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0" y="3026034"/>
            <a:ext cx="2932544" cy="2932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1147" y="-125835"/>
            <a:ext cx="10982036" cy="2491530"/>
          </a:xfrm>
        </p:spPr>
        <p:txBody>
          <a:bodyPr/>
          <a:lstStyle/>
          <a:p>
            <a:pPr algn="ctr"/>
            <a:r>
              <a:rPr lang="ru-RU" dirty="0"/>
              <a:t>Комплексное решение для автоматизации процессов на складе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873" y="2557778"/>
            <a:ext cx="6789645" cy="2324615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в которое входит:</a:t>
            </a:r>
          </a:p>
          <a:p>
            <a:r>
              <a:rPr lang="ru-RU" dirty="0"/>
              <a:t>- Терминал сбора данных</a:t>
            </a:r>
          </a:p>
          <a:p>
            <a:r>
              <a:rPr lang="ru-RU" dirty="0"/>
              <a:t>- Сканер-кольцо</a:t>
            </a:r>
          </a:p>
          <a:p>
            <a:r>
              <a:rPr lang="ru-RU" dirty="0"/>
              <a:t>- Программное обеспечение</a:t>
            </a:r>
          </a:p>
          <a:p>
            <a:r>
              <a:rPr lang="ru-RU" dirty="0"/>
              <a:t>- Услуги по внедрению и адаптации решения под Ваше производство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870" y="150748"/>
            <a:ext cx="6754988" cy="1400961"/>
          </a:xfrm>
        </p:spPr>
        <p:txBody>
          <a:bodyPr/>
          <a:lstStyle/>
          <a:p>
            <a:pPr algn="ctr"/>
            <a:r>
              <a:rPr lang="ru-RU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68233"/>
            <a:ext cx="9262534" cy="49411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Мы предлагаем для реализации нашего решения терминал сбора данных </a:t>
            </a:r>
            <a:r>
              <a:rPr lang="ru-RU" b="1" dirty="0"/>
              <a:t>АТОЛ </a:t>
            </a:r>
            <a:r>
              <a:rPr lang="ru-RU" b="1" dirty="0" err="1"/>
              <a:t>SMART.Lite</a:t>
            </a:r>
            <a:r>
              <a:rPr lang="ru-RU" b="1" dirty="0"/>
              <a:t> </a:t>
            </a:r>
            <a:r>
              <a:rPr lang="ru-RU" dirty="0"/>
              <a:t>со следующими характеристиками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 на </a:t>
            </a:r>
            <a:r>
              <a:rPr lang="en-US" dirty="0">
                <a:hlinkClick r:id="rId2"/>
              </a:rPr>
              <a:t>https://www.cleverence.ru/hardware/mdc/urovo/Urovou2/MCU2-000S7E0000/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417123-391E-45E7-9A12-5A0652FF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0643"/>
              </p:ext>
            </p:extLst>
          </p:nvPr>
        </p:nvGraphicFramePr>
        <p:xfrm>
          <a:off x="4462943" y="2129033"/>
          <a:ext cx="4018412" cy="2905530"/>
        </p:xfrm>
        <a:graphic>
          <a:graphicData uri="http://schemas.openxmlformats.org/drawingml/2006/table">
            <a:tbl>
              <a:tblPr/>
              <a:tblGrid>
                <a:gridCol w="1874982">
                  <a:extLst>
                    <a:ext uri="{9D8B030D-6E8A-4147-A177-3AD203B41FA5}">
                      <a16:colId xmlns:a16="http://schemas.microsoft.com/office/drawing/2014/main" val="3820401275"/>
                    </a:ext>
                  </a:extLst>
                </a:gridCol>
                <a:gridCol w="2143430">
                  <a:extLst>
                    <a:ext uri="{9D8B030D-6E8A-4147-A177-3AD203B41FA5}">
                      <a16:colId xmlns:a16="http://schemas.microsoft.com/office/drawing/2014/main" val="1201268061"/>
                    </a:ext>
                  </a:extLst>
                </a:gridCol>
              </a:tblGrid>
              <a:tr h="226096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effectLst/>
                        </a:rPr>
                        <a:t>Wi-Fi: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effectLst/>
                        </a:rPr>
                        <a:t>2.4ГГц, 802.11 b/g/n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1086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Поддержка </a:t>
                      </a:r>
                      <a:r>
                        <a:rPr lang="en-US" sz="1000">
                          <a:effectLst/>
                        </a:rPr>
                        <a:t>Bluetooth: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Да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4200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Рабочая температура: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-10°C до ~ +50°C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89616"/>
                  </a:ext>
                </a:extLst>
              </a:tr>
              <a:tr h="371832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Экран: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Ёмкостного типа 4 дюймов, 480*800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60291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Операционная система: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Андроид 7.0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77775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CPU: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4x-core 1,4 GHz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04941"/>
                  </a:ext>
                </a:extLst>
              </a:tr>
              <a:tr h="37183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Аккумулятор: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Li-Ion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2950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0460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RAM: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2 Gb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41900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ROM: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16 Gb, MicroSD </a:t>
                      </a:r>
                      <a:r>
                        <a:rPr lang="ru-RU" sz="1000" dirty="0">
                          <a:effectLst/>
                        </a:rPr>
                        <a:t>опционально.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67902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Гарантия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 год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2475"/>
                  </a:ext>
                </a:extLst>
              </a:tr>
              <a:tr h="226096">
                <a:tc>
                  <a:txBody>
                    <a:bodyPr/>
                    <a:lstStyle/>
                    <a:p>
                      <a:endParaRPr lang="ru-RU" sz="1000" dirty="0">
                        <a:effectLst/>
                      </a:endParaRP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</a:endParaRP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83134"/>
                  </a:ext>
                </a:extLst>
              </a:tr>
            </a:tbl>
          </a:graphicData>
        </a:graphic>
      </p:graphicFrame>
      <p:pic>
        <p:nvPicPr>
          <p:cNvPr id="6" name="Рисунок 5" descr="Изображение выглядит как телефон, черный, монито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FE6D46FF-6961-4059-B94A-F244778E5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" y="2129033"/>
            <a:ext cx="3491634" cy="3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идит, игрушк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E8C3A1F-08B7-4C35-92B2-07A633476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4" y="1975426"/>
            <a:ext cx="3199245" cy="31992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202" y="0"/>
            <a:ext cx="7979780" cy="1661020"/>
          </a:xfrm>
        </p:spPr>
        <p:txBody>
          <a:bodyPr/>
          <a:lstStyle/>
          <a:p>
            <a:pPr algn="ctr"/>
            <a:r>
              <a:rPr lang="ru-RU" dirty="0"/>
              <a:t>Сканер кольцо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393" y="2124755"/>
            <a:ext cx="7572279" cy="4073236"/>
          </a:xfrm>
        </p:spPr>
        <p:txBody>
          <a:bodyPr>
            <a:normAutofit/>
          </a:bodyPr>
          <a:lstStyle/>
          <a:p>
            <a:r>
              <a:rPr lang="ru-RU" dirty="0"/>
              <a:t>В комплект решения входит миниатюрный 2Д сканер-кольцо, который работает в паре с терминалом сбора данных</a:t>
            </a:r>
            <a:r>
              <a:rPr lang="ru-RU" b="1" dirty="0"/>
              <a:t>: </a:t>
            </a:r>
          </a:p>
          <a:p>
            <a:r>
              <a:rPr lang="en-US" b="1" dirty="0" err="1"/>
              <a:t>Urovo</a:t>
            </a:r>
            <a:r>
              <a:rPr lang="en-US" b="1" dirty="0"/>
              <a:t> R70</a:t>
            </a:r>
            <a:r>
              <a:rPr lang="en-US" dirty="0"/>
              <a:t>|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/>
              <a:t>Вес – 65 гр.| </a:t>
            </a:r>
          </a:p>
          <a:p>
            <a:r>
              <a:rPr lang="ru-RU" dirty="0"/>
              <a:t>Класс защиты </a:t>
            </a:r>
            <a:r>
              <a:rPr lang="en-US" dirty="0"/>
              <a:t>IP54</a:t>
            </a:r>
            <a:r>
              <a:rPr lang="ru-RU" dirty="0"/>
              <a:t> |</a:t>
            </a:r>
          </a:p>
          <a:p>
            <a:r>
              <a:rPr lang="ru-RU" dirty="0"/>
              <a:t>Скорость сканирования - 104 сканов в сек/30 кадров в сек|</a:t>
            </a:r>
          </a:p>
          <a:p>
            <a:r>
              <a:rPr lang="ru-RU" dirty="0"/>
              <a:t>Размер: 66 х 44 х 24мм|</a:t>
            </a:r>
          </a:p>
          <a:p>
            <a:r>
              <a:rPr lang="ru-RU" dirty="0"/>
              <a:t>Интерфейс подключения - </a:t>
            </a:r>
            <a:r>
              <a:rPr lang="en-US" dirty="0">
                <a:hlinkClick r:id="rId3"/>
              </a:rPr>
              <a:t>Bluetooth</a:t>
            </a:r>
            <a:r>
              <a:rPr lang="en-US" dirty="0"/>
              <a:t> 4.0</a:t>
            </a:r>
            <a:r>
              <a:rPr lang="ru-RU" dirty="0"/>
              <a:t>| </a:t>
            </a:r>
          </a:p>
          <a:p>
            <a:r>
              <a:rPr lang="ru-RU" dirty="0"/>
              <a:t>Гарантия – 1 год|</a:t>
            </a:r>
          </a:p>
          <a:p>
            <a:r>
              <a:rPr lang="ru-RU" dirty="0"/>
              <a:t> 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id="{7BF78985-5AD4-4E54-9888-BC05A9465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3"/>
          <a:stretch/>
        </p:blipFill>
        <p:spPr>
          <a:xfrm>
            <a:off x="4819821" y="2228420"/>
            <a:ext cx="4752000" cy="381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88" y="-137254"/>
            <a:ext cx="7761667" cy="1711354"/>
          </a:xfrm>
        </p:spPr>
        <p:txBody>
          <a:bodyPr/>
          <a:lstStyle/>
          <a:p>
            <a:pPr algn="ctr"/>
            <a:r>
              <a:rPr lang="ru-RU" dirty="0"/>
              <a:t>Кратко о программном продукте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525" y="1849427"/>
            <a:ext cx="7193588" cy="407323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Продукт </a:t>
            </a:r>
            <a:r>
              <a:rPr lang="ru-RU" u="sng" dirty="0" err="1">
                <a:hlinkClick r:id="rId3"/>
              </a:rPr>
              <a:t>Mobile</a:t>
            </a:r>
            <a:r>
              <a:rPr lang="ru-RU" u="sng" dirty="0">
                <a:hlinkClick r:id="rId3"/>
              </a:rPr>
              <a:t> SMARTS: </a:t>
            </a:r>
            <a:r>
              <a:rPr lang="ru-RU" u="sng" dirty="0"/>
              <a:t>Склад 15 готов выполнять все основные операции на складе: </a:t>
            </a:r>
          </a:p>
          <a:p>
            <a:pPr marL="285750" indent="-285750" algn="l">
              <a:buFontTx/>
              <a:buChar char="-"/>
            </a:pPr>
            <a:r>
              <a:rPr lang="ru-RU" dirty="0">
                <a:hlinkClick r:id="rId4"/>
              </a:rPr>
              <a:t>Приход на склад</a:t>
            </a:r>
            <a:endParaRPr lang="ru-RU" dirty="0"/>
          </a:p>
          <a:p>
            <a:pPr marL="285750" indent="-285750" algn="l">
              <a:buFontTx/>
              <a:buChar char="-"/>
            </a:pPr>
            <a:r>
              <a:rPr lang="ru-RU" dirty="0">
                <a:hlinkClick r:id="rId5"/>
              </a:rPr>
              <a:t>Подбор заказа</a:t>
            </a:r>
            <a:endParaRPr lang="ru-RU" dirty="0"/>
          </a:p>
          <a:p>
            <a:pPr marL="285750" indent="-285750" algn="l">
              <a:buFontTx/>
              <a:buChar char="-"/>
            </a:pPr>
            <a:r>
              <a:rPr lang="ru-RU" dirty="0">
                <a:hlinkClick r:id="rId6"/>
              </a:rPr>
              <a:t>Инвентаризация на складе</a:t>
            </a:r>
            <a:endParaRPr lang="ru-RU" dirty="0"/>
          </a:p>
          <a:p>
            <a:pPr marL="285750" indent="-285750" algn="l">
              <a:buFontTx/>
              <a:buChar char="-"/>
            </a:pPr>
            <a:r>
              <a:rPr lang="ru-RU" dirty="0">
                <a:hlinkClick r:id="rId7"/>
              </a:rPr>
              <a:t>Перемещение по ячейкам</a:t>
            </a:r>
            <a:endParaRPr lang="ru-RU" dirty="0"/>
          </a:p>
          <a:p>
            <a:pPr marL="285750" indent="-285750" algn="l">
              <a:buFontTx/>
              <a:buChar char="-"/>
            </a:pPr>
            <a:r>
              <a:rPr lang="ru-RU" dirty="0">
                <a:hlinkClick r:id="rId8"/>
              </a:rPr>
              <a:t>Остатки в ячейках</a:t>
            </a:r>
            <a:endParaRPr lang="ru-RU" dirty="0"/>
          </a:p>
          <a:p>
            <a:pPr marL="285750" indent="-285750" algn="l">
              <a:buFontTx/>
              <a:buChar char="-"/>
            </a:pPr>
            <a:r>
              <a:rPr lang="ru-RU" dirty="0">
                <a:hlinkClick r:id="rId9"/>
              </a:rPr>
              <a:t>Упаковочный лист</a:t>
            </a:r>
            <a:endParaRPr lang="ru-RU" dirty="0"/>
          </a:p>
          <a:p>
            <a:pPr algn="l"/>
            <a:r>
              <a:rPr lang="ru-RU" dirty="0"/>
              <a:t>  </a:t>
            </a:r>
          </a:p>
          <a:p>
            <a:pPr algn="l"/>
            <a:r>
              <a:rPr lang="ru-RU" dirty="0"/>
              <a:t>Подробности на </a:t>
            </a:r>
            <a:r>
              <a:rPr lang="en-US" dirty="0">
                <a:hlinkClick r:id="rId10"/>
              </a:rPr>
              <a:t>https://www.cleverence.ru/WH15/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«Приход на склад»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/>
          <a:lstStyle/>
          <a:p>
            <a:r>
              <a:rPr lang="ru-RU" dirty="0"/>
              <a:t>Автоматизация операции «Приход на склад» позволяет сократить время, затрачиваемое на приемку товара, а также снизить вероятность ошибок, обусловленных человеческим фактором. Когда процесс приемки автоматизирован, можно просто выгрузить на терминал сбора данных документ с информацией по поступившему товару (или создать новый) и сканировать ШК товаров, а умная программа все посчитает и сверит сама. Таким образом время приемки сокращается, вероятность ошибок и пересортицы снижается.</a:t>
            </a:r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https://www.cleverence.ru/software/functions/28915/#about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«Подбор заказа»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Кроме основных достоинств автоматизации данной операции (сокращение затрачиваемого времени, уменьшение количества ошибок, связанным с человеческим фактором) присутствуют еще и следующие:</a:t>
            </a:r>
          </a:p>
          <a:p>
            <a:r>
              <a:rPr lang="ru-RU" b="1" dirty="0"/>
              <a:t>контроль по срокам годности</a:t>
            </a:r>
            <a:r>
              <a:rPr lang="ru-RU" dirty="0"/>
              <a:t>. Если склад отгружает продуктовые товары и имеет достаточно широкую географию поставок, вероятность того, что товар может просто не доехать до своего заказчика и испортится в пути, очень велика. Поэтому нужно внимательно следить за сроками годности, и гораздо удобнее и надежнее, когда это делает программа, а не человек.</a:t>
            </a:r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https://www.cleverence.ru/software/functions/28914/#about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267" y="720823"/>
            <a:ext cx="6611697" cy="1024466"/>
          </a:xfrm>
        </p:spPr>
        <p:txBody>
          <a:bodyPr/>
          <a:lstStyle/>
          <a:p>
            <a:r>
              <a:rPr lang="ru-RU" dirty="0"/>
              <a:t>Подробнее о «Инвентаризация на складе»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041235"/>
            <a:ext cx="7193588" cy="3583709"/>
          </a:xfrm>
        </p:spPr>
        <p:txBody>
          <a:bodyPr>
            <a:normAutofit/>
          </a:bodyPr>
          <a:lstStyle/>
          <a:p>
            <a:r>
              <a:rPr lang="ru-RU" dirty="0"/>
              <a:t>Инвентаризация поможет избежать недостач товара, связанных с ошибками в учете и воровством среди персонала. Во время инвентаризации проверяется не только количество товара, </a:t>
            </a:r>
            <a:r>
              <a:rPr lang="ru-RU" b="1" dirty="0"/>
              <a:t>но и соответствие его нормам качества, хранения и срокам годности</a:t>
            </a:r>
            <a:r>
              <a:rPr lang="ru-RU" dirty="0"/>
              <a:t>. </a:t>
            </a:r>
          </a:p>
          <a:p>
            <a:r>
              <a:rPr lang="ru-RU" dirty="0"/>
              <a:t>По итогам проведенной операции выявляются излишки, недостачи, а также товары, подлежащие списанию.</a:t>
            </a:r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https://www.cleverence.ru/software/functions/50740/#about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203200"/>
            <a:ext cx="8469746" cy="2669309"/>
          </a:xfrm>
        </p:spPr>
        <p:txBody>
          <a:bodyPr/>
          <a:lstStyle/>
          <a:p>
            <a:r>
              <a:rPr lang="ru-RU" dirty="0"/>
              <a:t>Подробнее о «Перемещение по ячейкам»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86545"/>
            <a:ext cx="8006388" cy="2438399"/>
          </a:xfrm>
        </p:spPr>
        <p:txBody>
          <a:bodyPr>
            <a:normAutofit/>
          </a:bodyPr>
          <a:lstStyle/>
          <a:p>
            <a:r>
              <a:rPr lang="ru-RU" dirty="0"/>
              <a:t>По объективным причинам товар на складе периодически нужно перемещать. Например, для реорганизации склада и рационального использования мест хранения (вместо того, чтобы хранить одинаковый товар в разных ячейках, поместить все в одну). Кроме того, передвижения товаров между ячейками могут быть частью процесса проверки товаров, поступающих на склад или покидающих его.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26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797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Mobile SMARTS: Склад 15 </vt:lpstr>
      <vt:lpstr>Комплексное решение для автоматизации процессов на складе</vt:lpstr>
      <vt:lpstr>Терминал сбора данных</vt:lpstr>
      <vt:lpstr>Сканер кольцо</vt:lpstr>
      <vt:lpstr>Кратко о программном продукте</vt:lpstr>
      <vt:lpstr>Подробнее о «Приход на склад»</vt:lpstr>
      <vt:lpstr>Подробнее о «Подбор заказа»</vt:lpstr>
      <vt:lpstr>Подробнее о «Инвентаризация на складе»</vt:lpstr>
      <vt:lpstr>Подробнее о «Перемещение по ячейкам»</vt:lpstr>
      <vt:lpstr>Подробнее о «Остатки в ячейках»</vt:lpstr>
      <vt:lpstr>Подробнее о «Упаковочный лист»</vt:lpstr>
      <vt:lpstr>Итоги</vt:lpstr>
      <vt:lpstr>Варианты и стоимость  основных лицензий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 </dc:title>
  <dc:creator>Михаил М. Маслов</dc:creator>
  <cp:lastModifiedBy>Михаил М. Маслов</cp:lastModifiedBy>
  <cp:revision>15</cp:revision>
  <dcterms:created xsi:type="dcterms:W3CDTF">2020-04-01T10:43:37Z</dcterms:created>
  <dcterms:modified xsi:type="dcterms:W3CDTF">2020-05-20T12:57:41Z</dcterms:modified>
</cp:coreProperties>
</file>