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9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9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76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3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629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6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9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6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8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1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0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2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2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0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FBC5-E5DA-48F8-BC8E-6F5DEC763EC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8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leverence.ru/files/28897/MobileSMARTS.v3.KRV.ap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cleverence.ru/support/83439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channel/UCtrUETzqfJZrURbup2ufocw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software/licenses/KRVNE-1C83/" TargetMode="External"/><Relationship Id="rId2" Type="http://schemas.openxmlformats.org/officeDocument/2006/relationships/hyperlink" Target="https://www.cleverence.ru/software/licenses/KRVS-NI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www.cleverence.ru/software/mobile-smarts/KRV/?filter_license=1#licenses" TargetMode="External"/><Relationship Id="rId4" Type="http://schemas.openxmlformats.org/officeDocument/2006/relationships/hyperlink" Target="https://www.cleverence.ru/software/licenses/KRVWE-1C83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cleverence.ru/articles/obzory-oborudovaniya/atol-smart-lit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KRV/#about" TargetMode="External"/><Relationship Id="rId2" Type="http://schemas.openxmlformats.org/officeDocument/2006/relationships/hyperlink" Target="https://www.cleverence.ru/files/28897/MobileSMARTS.v3.KRV.ap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cleverence.ru/software/functions/69102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cleverence.ru/software/functions/69022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cleverence.ru/software/functions/69024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030" y="3590819"/>
            <a:ext cx="8560569" cy="1082781"/>
          </a:xfrm>
        </p:spPr>
        <p:txBody>
          <a:bodyPr/>
          <a:lstStyle/>
          <a:p>
            <a:r>
              <a:rPr lang="ru-RU" u="sng" dirty="0" err="1">
                <a:hlinkClick r:id="rId2"/>
              </a:rPr>
              <a:t>Mobile</a:t>
            </a:r>
            <a:r>
              <a:rPr lang="ru-RU" u="sng" dirty="0">
                <a:hlinkClick r:id="rId2"/>
              </a:rPr>
              <a:t> SMARTS: </a:t>
            </a:r>
            <a:r>
              <a:rPr lang="ru-RU" u="sng" dirty="0" err="1">
                <a:hlinkClick r:id="rId2"/>
              </a:rPr>
              <a:t>Кировка</a:t>
            </a:r>
            <a:r>
              <a:rPr lang="ru-RU" u="sng" dirty="0">
                <a:hlinkClick r:id="rId2"/>
              </a:rPr>
              <a:t> 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9491" y="5227782"/>
            <a:ext cx="5210003" cy="831272"/>
          </a:xfrm>
        </p:spPr>
        <p:txBody>
          <a:bodyPr/>
          <a:lstStyle/>
          <a:p>
            <a:r>
              <a:rPr lang="ru-RU" dirty="0"/>
              <a:t>Комплексное решение для маркировки обуви</a:t>
            </a:r>
          </a:p>
        </p:txBody>
      </p:sp>
      <p:pic>
        <p:nvPicPr>
          <p:cNvPr id="5" name="Рисунок 4" descr="Изображение выглядит как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91969E8C-7874-4BDA-89D2-3471EE722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168" y="244764"/>
            <a:ext cx="1703835" cy="14112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348CF0-7DFE-400B-A169-8A33EF8C6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9" y="0"/>
            <a:ext cx="4117856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3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709" y="203200"/>
            <a:ext cx="8469746" cy="2669309"/>
          </a:xfrm>
        </p:spPr>
        <p:txBody>
          <a:bodyPr/>
          <a:lstStyle/>
          <a:p>
            <a:r>
              <a:rPr lang="ru-RU" dirty="0"/>
              <a:t>Подробнее о «Упрощённая маркировка остатков»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186545"/>
            <a:ext cx="8006388" cy="2438399"/>
          </a:xfrm>
        </p:spPr>
        <p:txBody>
          <a:bodyPr>
            <a:normAutofit/>
          </a:bodyPr>
          <a:lstStyle/>
          <a:p>
            <a:r>
              <a:rPr lang="ru-RU" dirty="0"/>
              <a:t>Программа позволяет очень быстро промаркировать остатки по упрощённой схеме, используя любое мобильное устройство на </a:t>
            </a:r>
            <a:r>
              <a:rPr lang="ru-RU" dirty="0" err="1"/>
              <a:t>Android</a:t>
            </a:r>
            <a:r>
              <a:rPr lang="ru-RU" dirty="0"/>
              <a:t>.</a:t>
            </a:r>
          </a:p>
          <a:p>
            <a:r>
              <a:rPr lang="ru-RU" dirty="0"/>
              <a:t>Используйте мобильный или стационарный принтер. Печатайте сразу и много красивых этикеток. Подтверждайте ввод кодов маркировки в оборот в ГИС МТ в одно касание.</a:t>
            </a:r>
          </a:p>
          <a:p>
            <a:endParaRPr lang="ru-RU" dirty="0"/>
          </a:p>
          <a:p>
            <a:r>
              <a:rPr lang="ru-RU" dirty="0"/>
              <a:t>Подробнее: </a:t>
            </a:r>
            <a:r>
              <a:rPr lang="en-US" dirty="0">
                <a:hlinkClick r:id="rId2"/>
              </a:rPr>
              <a:t>https://www.cleverence.ru/support/83439/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709" y="203200"/>
            <a:ext cx="8469746" cy="1450109"/>
          </a:xfrm>
        </p:spPr>
        <p:txBody>
          <a:bodyPr/>
          <a:lstStyle/>
          <a:p>
            <a:r>
              <a:rPr lang="ru-RU" dirty="0"/>
              <a:t>Подробнее о «Отгрузка»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133601"/>
            <a:ext cx="8006388" cy="3491344"/>
          </a:xfrm>
        </p:spPr>
        <p:txBody>
          <a:bodyPr>
            <a:normAutofit/>
          </a:bodyPr>
          <a:lstStyle/>
          <a:p>
            <a:r>
              <a:rPr lang="ru-RU" dirty="0"/>
              <a:t>Отгружаются только те упаковки, которые ранее были агрегированы. Отгрузка производится путем сканирования кода на транспортной упаковке, без сканирования товара внутри.</a:t>
            </a:r>
          </a:p>
          <a:p>
            <a:r>
              <a:rPr lang="ru-RU" dirty="0"/>
              <a:t>После завершения документа на ТСД, в него автоматически переносится информация о всех отгружаемых КМ, которые содержатся в отсканированных транспортных упаковках.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73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024" y="203073"/>
            <a:ext cx="2035051" cy="1029855"/>
          </a:xfrm>
        </p:spPr>
        <p:txBody>
          <a:bodyPr/>
          <a:lstStyle/>
          <a:p>
            <a:r>
              <a:rPr lang="ru-RU" dirty="0"/>
              <a:t>Итоги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133601"/>
            <a:ext cx="8006388" cy="3491344"/>
          </a:xfrm>
        </p:spPr>
        <p:txBody>
          <a:bodyPr>
            <a:normAutofit/>
          </a:bodyPr>
          <a:lstStyle/>
          <a:p>
            <a:r>
              <a:rPr lang="ru-RU" dirty="0"/>
              <a:t>Таким образом, мы видим, что продукт «</a:t>
            </a:r>
            <a:r>
              <a:rPr lang="ru-RU" dirty="0" err="1"/>
              <a:t>Кировка</a:t>
            </a:r>
            <a:r>
              <a:rPr lang="ru-RU" dirty="0"/>
              <a:t>» полностью покрывает потребности производителя обуви в маркировке своих товаров.</a:t>
            </a:r>
          </a:p>
          <a:p>
            <a:r>
              <a:rPr lang="ru-RU" dirty="0"/>
              <a:t>Рекомендуем посмотреть ролик на тему производства обуви в </a:t>
            </a:r>
            <a:r>
              <a:rPr lang="ru-RU" dirty="0" err="1"/>
              <a:t>китае</a:t>
            </a:r>
            <a:r>
              <a:rPr lang="ru-RU" dirty="0"/>
              <a:t> и пример использования нашего программного обеспечения: </a:t>
            </a:r>
          </a:p>
          <a:p>
            <a:r>
              <a:rPr lang="ru-RU" u="sng" dirty="0">
                <a:hlinkClick r:id="rId2"/>
              </a:rPr>
              <a:t>https://www.youtube.com/channel/UCtrUETzqfJZrURbup2ufocw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33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077" y="176269"/>
            <a:ext cx="8388314" cy="1644141"/>
          </a:xfrm>
        </p:spPr>
        <p:txBody>
          <a:bodyPr/>
          <a:lstStyle/>
          <a:p>
            <a:r>
              <a:rPr lang="ru-RU" dirty="0"/>
              <a:t>Варианты и стоимость  основных лицензий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75" y="1661020"/>
            <a:ext cx="8732940" cy="453697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ru-RU" dirty="0" err="1"/>
              <a:t>Кировка</a:t>
            </a:r>
            <a:r>
              <a:rPr lang="ru-RU" dirty="0"/>
              <a:t> «КЛЕИМ КОДЫ» НА ОСТАТКИ ПО УПРОЩЕННОЙ СХЕМЕ для самостоятельной интеграции с учетной системой, готовый обмен с «Маркировкой» (ГИС МТ и СУЗ) – 9945 р.</a:t>
            </a:r>
          </a:p>
          <a:p>
            <a:pPr marL="285750" indent="-285750">
              <a:buFontTx/>
              <a:buChar char="-"/>
            </a:pPr>
            <a:r>
              <a:rPr lang="ru-RU" dirty="0"/>
              <a:t> подробнее о лицензии :</a:t>
            </a:r>
            <a:r>
              <a:rPr lang="en-US" dirty="0">
                <a:hlinkClick r:id="rId2"/>
              </a:rPr>
              <a:t> https://www.cleverence.ru/software/licenses/KRVS-NIL/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- </a:t>
            </a:r>
            <a:r>
              <a:rPr lang="ru-RU" dirty="0" err="1"/>
              <a:t>Кировка</a:t>
            </a:r>
            <a:r>
              <a:rPr lang="ru-RU" dirty="0"/>
              <a:t> «КЛЕИМ КОДЫ» ОНЛАЙН для самостоятельной интеграции с конфигурацией на базе «1С:Предприятия 8.3», готовый обмен с «Маркировкой» (ГИС МТ и СУЗ) – 24945 р.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Подробнее о лицензии </a:t>
            </a:r>
            <a:r>
              <a:rPr lang="en-US" dirty="0">
                <a:hlinkClick r:id="rId3"/>
              </a:rPr>
              <a:t>https://www.cleverence.ru/software/licenses/KRVNE-1C83/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- </a:t>
            </a:r>
            <a:r>
              <a:rPr lang="ru-RU" dirty="0" err="1"/>
              <a:t>Кировка</a:t>
            </a:r>
            <a:r>
              <a:rPr lang="ru-RU" dirty="0"/>
              <a:t> «ЗАРУБЕЖНЫЙ СКЛАД» для самостоятельной интеграции с конфигурацией на базе «1С:Предприятия 8.3», готовый обмен с «Маркировкой» (ГИС МТ и СУЗ) – 71175 р.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Подробнее о лицензии : </a:t>
            </a:r>
            <a:r>
              <a:rPr lang="en-US" dirty="0">
                <a:hlinkClick r:id="rId4"/>
              </a:rPr>
              <a:t>https://www.cleverence.ru/software/licenses/KRVWE-1C83/</a:t>
            </a:r>
            <a:endParaRPr lang="ru-RU" dirty="0"/>
          </a:p>
          <a:p>
            <a:r>
              <a:rPr lang="ru-RU" dirty="0"/>
              <a:t>Все лицензии тут: </a:t>
            </a:r>
            <a:r>
              <a:rPr lang="en-US" dirty="0">
                <a:hlinkClick r:id="rId5"/>
              </a:rPr>
              <a:t>https://www.cleverence.ru/software/mobile-smarts/KRV/?filter_license=1#licenses</a:t>
            </a:r>
            <a:endParaRPr lang="ru-RU" dirty="0"/>
          </a:p>
          <a:p>
            <a:r>
              <a:rPr lang="ru-RU" dirty="0"/>
              <a:t>Сравнение функционала лицензии: </a:t>
            </a:r>
            <a:r>
              <a:rPr lang="en-US" dirty="0">
                <a:hlinkClick r:id="rId5"/>
              </a:rPr>
              <a:t>https://www.cleverence.ru/software/mobile-smarts/KRV/?filter_license=1#licenses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37952" y="1469985"/>
            <a:ext cx="8589650" cy="4155311"/>
          </a:xfrm>
        </p:spPr>
        <p:txBody>
          <a:bodyPr/>
          <a:lstStyle/>
          <a:p>
            <a:r>
              <a:rPr lang="ru-RU" sz="8800" dirty="0"/>
              <a:t>Спасибо за внимание!</a:t>
            </a:r>
            <a:br>
              <a:rPr lang="ru-RU" sz="8800" dirty="0"/>
            </a:br>
            <a:endParaRPr lang="ru-RU" sz="8800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D5ADC1-A0F8-4333-8770-26DCC1C5446F}"/>
              </a:ext>
            </a:extLst>
          </p:cNvPr>
          <p:cNvSpPr txBox="1"/>
          <p:nvPr/>
        </p:nvSpPr>
        <p:spPr>
          <a:xfrm>
            <a:off x="2951544" y="5870701"/>
            <a:ext cx="2916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Маслов Михаил</a:t>
            </a:r>
          </a:p>
          <a:p>
            <a:r>
              <a:rPr lang="ru-RU" dirty="0"/>
              <a:t>Тел. 89042098723</a:t>
            </a:r>
          </a:p>
          <a:p>
            <a:r>
              <a:rPr lang="en-US" dirty="0"/>
              <a:t>E-mail: maslov@denvic.ru</a:t>
            </a:r>
            <a:endParaRPr lang="ru-RU" dirty="0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351B254-2E92-47D4-9F82-339C339F15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2" t="9381" r="39367" b="62602"/>
          <a:stretch/>
        </p:blipFill>
        <p:spPr>
          <a:xfrm rot="16200000">
            <a:off x="6869576" y="4878420"/>
            <a:ext cx="1909823" cy="192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9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1147" y="-125835"/>
            <a:ext cx="10982036" cy="2491530"/>
          </a:xfrm>
        </p:spPr>
        <p:txBody>
          <a:bodyPr/>
          <a:lstStyle/>
          <a:p>
            <a:pPr algn="ctr"/>
            <a:r>
              <a:rPr lang="ru-RU" dirty="0"/>
              <a:t>Комплексное решение для маркировки обуви на производстве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6873" y="2557778"/>
            <a:ext cx="6789645" cy="2324615"/>
          </a:xfrm>
        </p:spPr>
        <p:txBody>
          <a:bodyPr>
            <a:normAutofit/>
          </a:bodyPr>
          <a:lstStyle/>
          <a:p>
            <a:r>
              <a:rPr lang="ru-RU" dirty="0"/>
              <a:t>Мы предлагаем комплексное решение, в которое входит:</a:t>
            </a:r>
          </a:p>
          <a:p>
            <a:r>
              <a:rPr lang="ru-RU" dirty="0"/>
              <a:t>- Терминал сбора данных</a:t>
            </a:r>
          </a:p>
          <a:p>
            <a:r>
              <a:rPr lang="ru-RU" dirty="0"/>
              <a:t>- Мобильный принтер этикеток</a:t>
            </a:r>
          </a:p>
          <a:p>
            <a:r>
              <a:rPr lang="ru-RU" dirty="0"/>
              <a:t>- Программное обеспечение</a:t>
            </a:r>
          </a:p>
          <a:p>
            <a:r>
              <a:rPr lang="ru-RU" dirty="0"/>
              <a:t>- Услуги по внедрению и адаптации решения под Ваше производство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идит, стол, черный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A87A8877-B950-4F01-8746-AE46EFD13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472" y="1540828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6367" y="209343"/>
            <a:ext cx="6754988" cy="1400961"/>
          </a:xfrm>
        </p:spPr>
        <p:txBody>
          <a:bodyPr/>
          <a:lstStyle/>
          <a:p>
            <a:pPr algn="ctr"/>
            <a:r>
              <a:rPr lang="ru-RU" dirty="0"/>
              <a:t>Терминал сбора данных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1551708"/>
            <a:ext cx="7183927" cy="481553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Мы предлагаем для реализации нашего решения терминал сбора данных </a:t>
            </a:r>
            <a:r>
              <a:rPr lang="ru-RU" b="1" dirty="0"/>
              <a:t>АТОЛ </a:t>
            </a:r>
            <a:r>
              <a:rPr lang="ru-RU" b="1" dirty="0" err="1"/>
              <a:t>SMART.Lite</a:t>
            </a:r>
            <a:r>
              <a:rPr lang="ru-RU" b="1" dirty="0"/>
              <a:t> </a:t>
            </a:r>
            <a:r>
              <a:rPr lang="ru-RU" dirty="0"/>
              <a:t>со следующими характеристиками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Подробности на </a:t>
            </a:r>
            <a:r>
              <a:rPr lang="en-US" dirty="0">
                <a:hlinkClick r:id="rId2"/>
              </a:rPr>
              <a:t>https://www.cleverence.ru/articles/obzory-oborudovaniya/atol-smart-lite/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C417123-391E-45E7-9A12-5A0652FF7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231457"/>
              </p:ext>
            </p:extLst>
          </p:nvPr>
        </p:nvGraphicFramePr>
        <p:xfrm>
          <a:off x="4194495" y="2575420"/>
          <a:ext cx="4286860" cy="3120710"/>
        </p:xfrm>
        <a:graphic>
          <a:graphicData uri="http://schemas.openxmlformats.org/drawingml/2006/table">
            <a:tbl>
              <a:tblPr/>
              <a:tblGrid>
                <a:gridCol w="2143430">
                  <a:extLst>
                    <a:ext uri="{9D8B030D-6E8A-4147-A177-3AD203B41FA5}">
                      <a16:colId xmlns:a16="http://schemas.microsoft.com/office/drawing/2014/main" val="3820401275"/>
                    </a:ext>
                  </a:extLst>
                </a:gridCol>
                <a:gridCol w="2143430">
                  <a:extLst>
                    <a:ext uri="{9D8B030D-6E8A-4147-A177-3AD203B41FA5}">
                      <a16:colId xmlns:a16="http://schemas.microsoft.com/office/drawing/2014/main" val="1201268061"/>
                    </a:ext>
                  </a:extLst>
                </a:gridCol>
              </a:tblGrid>
              <a:tr h="253940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Поддержка </a:t>
                      </a:r>
                      <a:r>
                        <a:rPr lang="en-US" sz="1000" dirty="0">
                          <a:effectLst/>
                        </a:rPr>
                        <a:t>Wi-Fi: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>
                          <a:effectLst/>
                        </a:rPr>
                        <a:t>2.4ГГц, 802.11 b/g/n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1086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Поддержка </a:t>
                      </a:r>
                      <a:r>
                        <a:rPr lang="en-US" sz="1000">
                          <a:effectLst/>
                        </a:rPr>
                        <a:t>Bluetooth: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Да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14200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Рабочая температура: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От -10°C до ~ +50°C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89616"/>
                  </a:ext>
                </a:extLst>
              </a:tr>
              <a:tr h="417625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Экран: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Ёмкостного типа 4 дюймов, 480*800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960291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Операционная система: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Андроид 7.0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177775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CPU: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MTK MT 6580 quad-core 1.3Ghz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304941"/>
                  </a:ext>
                </a:extLst>
              </a:tr>
              <a:tr h="417625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Аккумулятор: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Li-Ion</a:t>
                      </a:r>
                    </a:p>
                    <a:p>
                      <a:r>
                        <a:rPr lang="en-US" sz="1000">
                          <a:effectLst/>
                        </a:rPr>
                        <a:t>3.7V, 5200</a:t>
                      </a:r>
                      <a:r>
                        <a:rPr lang="ru-RU" sz="1000">
                          <a:effectLst/>
                        </a:rPr>
                        <a:t>мАч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260460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Сканер: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2D Zebra SE4710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941900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RAM: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2 Gb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467902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ROM: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16 Gb, MicroSD </a:t>
                      </a:r>
                      <a:r>
                        <a:rPr lang="ru-RU" sz="1000">
                          <a:effectLst/>
                        </a:rPr>
                        <a:t>опционально.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102475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Гарантия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1 год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083134"/>
                  </a:ext>
                </a:extLst>
              </a:tr>
            </a:tbl>
          </a:graphicData>
        </a:graphic>
      </p:graphicFrame>
      <p:pic>
        <p:nvPicPr>
          <p:cNvPr id="7" name="Рисунок 6" descr="Изображение выглядит как электроника, внутренний, сидит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5E16A0BA-8682-4E2D-AFDC-37642A690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9" y="2365566"/>
            <a:ext cx="3187817" cy="31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3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202" y="0"/>
            <a:ext cx="7979780" cy="1661020"/>
          </a:xfrm>
        </p:spPr>
        <p:txBody>
          <a:bodyPr/>
          <a:lstStyle/>
          <a:p>
            <a:pPr algn="ctr"/>
            <a:r>
              <a:rPr lang="ru-RU" dirty="0"/>
              <a:t>Мобильный принтер печати этикеток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394" y="2124755"/>
            <a:ext cx="7193588" cy="4073236"/>
          </a:xfrm>
        </p:spPr>
        <p:txBody>
          <a:bodyPr>
            <a:normAutofit/>
          </a:bodyPr>
          <a:lstStyle/>
          <a:p>
            <a:r>
              <a:rPr lang="ru-RU" dirty="0"/>
              <a:t>Предлагается к использованию принтер печати этикеток </a:t>
            </a:r>
            <a:r>
              <a:rPr lang="ru-RU" b="1" dirty="0" err="1"/>
              <a:t>Zebra</a:t>
            </a:r>
            <a:r>
              <a:rPr lang="ru-RU" b="1" dirty="0"/>
              <a:t> ZQ500 ZQ52-AUN010E-00 со следующими характеристиками: </a:t>
            </a:r>
          </a:p>
          <a:p>
            <a:r>
              <a:rPr lang="en-US" dirty="0"/>
              <a:t>Zebra ZQ500 |</a:t>
            </a:r>
            <a:endParaRPr lang="ru-RU" dirty="0"/>
          </a:p>
          <a:p>
            <a:r>
              <a:rPr lang="en-US" dirty="0"/>
              <a:t> </a:t>
            </a:r>
            <a:r>
              <a:rPr lang="ru-RU" dirty="0"/>
              <a:t>Прямая термопечать | </a:t>
            </a:r>
          </a:p>
          <a:p>
            <a:r>
              <a:rPr lang="ru-RU" dirty="0"/>
              <a:t>Разрешение печати: 203 </a:t>
            </a:r>
            <a:r>
              <a:rPr lang="en-US" dirty="0"/>
              <a:t>dpi (8 </a:t>
            </a:r>
            <a:r>
              <a:rPr lang="ru-RU" dirty="0"/>
              <a:t>точек/мм) |</a:t>
            </a:r>
          </a:p>
          <a:p>
            <a:r>
              <a:rPr lang="ru-RU" dirty="0"/>
              <a:t> Диаметр втулки рулона: 10 - 19 мм |</a:t>
            </a:r>
          </a:p>
          <a:p>
            <a:r>
              <a:rPr lang="ru-RU" dirty="0"/>
              <a:t> Макс. ширина печати: 72 мм |</a:t>
            </a:r>
          </a:p>
          <a:p>
            <a:r>
              <a:rPr lang="ru-RU" dirty="0"/>
              <a:t> Ширина рулона: 19 - 80 мм | </a:t>
            </a:r>
          </a:p>
          <a:p>
            <a:r>
              <a:rPr lang="ru-RU" dirty="0"/>
              <a:t>Скорость печати: 127 мм/сек |</a:t>
            </a:r>
          </a:p>
          <a:p>
            <a:r>
              <a:rPr lang="ru-RU" dirty="0"/>
              <a:t> Интерфейс подключения: </a:t>
            </a:r>
            <a:r>
              <a:rPr lang="en-US" dirty="0"/>
              <a:t>USB, </a:t>
            </a:r>
            <a:r>
              <a:rPr lang="en-US" dirty="0" err="1"/>
              <a:t>Bluetoth</a:t>
            </a:r>
            <a:r>
              <a:rPr lang="en-US" dirty="0"/>
              <a:t>, </a:t>
            </a:r>
            <a:r>
              <a:rPr lang="en-US" dirty="0" err="1"/>
              <a:t>WiFi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идит, черный, тостер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EB39434B-3491-4EBC-B788-5860711F5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2" y="3083156"/>
            <a:ext cx="2832547" cy="28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3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988" y="-137254"/>
            <a:ext cx="7761667" cy="1711354"/>
          </a:xfrm>
        </p:spPr>
        <p:txBody>
          <a:bodyPr/>
          <a:lstStyle/>
          <a:p>
            <a:pPr algn="ctr"/>
            <a:r>
              <a:rPr lang="ru-RU" dirty="0"/>
              <a:t>Кратко о программном продукте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551709"/>
            <a:ext cx="7193588" cy="40732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Продукт </a:t>
            </a:r>
            <a:r>
              <a:rPr lang="ru-RU" u="sng" dirty="0" err="1">
                <a:hlinkClick r:id="rId2"/>
              </a:rPr>
              <a:t>Mobile</a:t>
            </a:r>
            <a:r>
              <a:rPr lang="ru-RU" u="sng" dirty="0">
                <a:hlinkClick r:id="rId2"/>
              </a:rPr>
              <a:t> SMARTS: </a:t>
            </a:r>
            <a:r>
              <a:rPr lang="ru-RU" u="sng" dirty="0" err="1">
                <a:hlinkClick r:id="rId2"/>
              </a:rPr>
              <a:t>Кировка</a:t>
            </a:r>
            <a:r>
              <a:rPr lang="ru-RU" u="sng" dirty="0"/>
              <a:t> готов выполнять все основные операции для производителей обуви: 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Заказ и получение КМ</a:t>
            </a:r>
          </a:p>
          <a:p>
            <a:pPr marL="285750" indent="-285750">
              <a:buFontTx/>
              <a:buChar char="-"/>
            </a:pPr>
            <a:r>
              <a:rPr lang="ru-RU" dirty="0"/>
              <a:t>- Нанесение КМ</a:t>
            </a:r>
          </a:p>
          <a:p>
            <a:pPr marL="285750" indent="-285750">
              <a:buFontTx/>
              <a:buChar char="-"/>
            </a:pPr>
            <a:r>
              <a:rPr lang="ru-RU" dirty="0"/>
              <a:t>-Ввод КМ в оборот</a:t>
            </a:r>
          </a:p>
          <a:p>
            <a:pPr marL="285750" indent="-285750">
              <a:buFontTx/>
              <a:buChar char="-"/>
            </a:pPr>
            <a:r>
              <a:rPr lang="ru-RU" dirty="0"/>
              <a:t>-Агрегация, </a:t>
            </a:r>
            <a:r>
              <a:rPr lang="ru-RU" dirty="0" err="1"/>
              <a:t>переагрегация</a:t>
            </a:r>
            <a:r>
              <a:rPr lang="ru-RU" dirty="0"/>
              <a:t>, </a:t>
            </a:r>
            <a:r>
              <a:rPr lang="ru-RU" dirty="0" err="1"/>
              <a:t>разагрегация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-Упрощённая маркировка остатков</a:t>
            </a:r>
          </a:p>
          <a:p>
            <a:pPr marL="285750" indent="-285750">
              <a:buFontTx/>
              <a:buChar char="-"/>
            </a:pPr>
            <a:r>
              <a:rPr lang="ru-RU" dirty="0"/>
              <a:t>-Отгрузка</a:t>
            </a:r>
          </a:p>
          <a:p>
            <a:endParaRPr lang="ru-RU" dirty="0"/>
          </a:p>
          <a:p>
            <a:r>
              <a:rPr lang="ru-RU" dirty="0"/>
              <a:t>  </a:t>
            </a:r>
          </a:p>
          <a:p>
            <a:r>
              <a:rPr lang="ru-RU" dirty="0"/>
              <a:t>Подробности на </a:t>
            </a:r>
            <a:r>
              <a:rPr lang="en-US" dirty="0">
                <a:hlinkClick r:id="rId3"/>
              </a:rPr>
              <a:t>https://www.cleverence.ru/KRV/#about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идит, черный, еда&#10;&#10;Автоматически созданное описание">
            <a:extLst>
              <a:ext uri="{FF2B5EF4-FFF2-40B4-BE49-F238E27FC236}">
                <a16:creationId xmlns:a16="http://schemas.microsoft.com/office/drawing/2014/main" id="{BF6D43C4-6E14-4979-AD22-F82A618FF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209" y="1860623"/>
            <a:ext cx="3907992" cy="313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4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267" y="720823"/>
            <a:ext cx="6611697" cy="1024466"/>
          </a:xfrm>
        </p:spPr>
        <p:txBody>
          <a:bodyPr/>
          <a:lstStyle/>
          <a:p>
            <a:r>
              <a:rPr lang="ru-RU" dirty="0"/>
              <a:t>Подробнее о «Заказ и получение КМ»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041235"/>
            <a:ext cx="7193588" cy="3583709"/>
          </a:xfrm>
        </p:spPr>
        <p:txBody>
          <a:bodyPr/>
          <a:lstStyle/>
          <a:p>
            <a:r>
              <a:rPr lang="ru-RU" dirty="0"/>
              <a:t>С помощью данного ПО можно получать нужные коды маркировки для печати этикеток на любом принтере.</a:t>
            </a:r>
          </a:p>
          <a:p>
            <a:r>
              <a:rPr lang="ru-RU" dirty="0"/>
              <a:t>Для заказа КМ достаточно считать штрихкод на товаре (или выбрать из его списка на ТСД) и ввести количество кодов, нужных для маркировки. Далее КМ получаются либо напрямую из ГИС МТ, либо через посредника в виде учетной системы.</a:t>
            </a:r>
          </a:p>
          <a:p>
            <a:endParaRPr lang="ru-RU" dirty="0"/>
          </a:p>
          <a:p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https://www.cleverence.ru/software/functions/69102/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1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267" y="720823"/>
            <a:ext cx="6611697" cy="1024466"/>
          </a:xfrm>
        </p:spPr>
        <p:txBody>
          <a:bodyPr/>
          <a:lstStyle/>
          <a:p>
            <a:r>
              <a:rPr lang="ru-RU" dirty="0"/>
              <a:t>Подробнее о «Нанесение КМ»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041235"/>
            <a:ext cx="7193588" cy="3583709"/>
          </a:xfrm>
        </p:spPr>
        <p:txBody>
          <a:bodyPr/>
          <a:lstStyle/>
          <a:p>
            <a:r>
              <a:rPr lang="ru-RU" dirty="0"/>
              <a:t>Процесс нанесения кодов маркировки самый важный во всей системе «Честный знак».</a:t>
            </a:r>
          </a:p>
          <a:p>
            <a:r>
              <a:rPr lang="ru-RU" dirty="0"/>
              <a:t>Наносить </a:t>
            </a:r>
            <a:r>
              <a:rPr lang="ru-RU" dirty="0" err="1"/>
              <a:t>DataMatrix</a:t>
            </a:r>
            <a:r>
              <a:rPr lang="ru-RU" dirty="0"/>
              <a:t> можно несколькими способами: сканируя GTIN товара, используя временные коды маркировки, и просто выбирая нужный товар из списка на экране мобильного устройства. Итог один - в результате происходит печать КМ, который затем наклеивается на коробку с товаром.</a:t>
            </a:r>
          </a:p>
          <a:p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https://www.cleverence.ru/software/functions/69022/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5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267" y="720823"/>
            <a:ext cx="6611697" cy="1024466"/>
          </a:xfrm>
        </p:spPr>
        <p:txBody>
          <a:bodyPr/>
          <a:lstStyle/>
          <a:p>
            <a:r>
              <a:rPr lang="ru-RU" dirty="0"/>
              <a:t>Подробнее о «Ввод КМ в оборот»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041235"/>
            <a:ext cx="7193588" cy="3583709"/>
          </a:xfrm>
        </p:spPr>
        <p:txBody>
          <a:bodyPr/>
          <a:lstStyle/>
          <a:p>
            <a:r>
              <a:rPr lang="ru-RU" dirty="0"/>
              <a:t>Просто так наклеенный код маркировки считается недействительным.</a:t>
            </a:r>
          </a:p>
          <a:p>
            <a:r>
              <a:rPr lang="ru-RU" dirty="0"/>
              <a:t>Нужно подать отчет о нанесении КМ в систему ГИС МТ, прямо с мобильного устройства или через учетную систему. Данная операция называется «Ввод в оборот», и только после нее товары разрешены к обороту (продажа, возврат, списание).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https://www.cleverence.ru/software/functions/69024/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4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709" y="203200"/>
            <a:ext cx="8469746" cy="2669309"/>
          </a:xfrm>
        </p:spPr>
        <p:txBody>
          <a:bodyPr/>
          <a:lstStyle/>
          <a:p>
            <a:r>
              <a:rPr lang="ru-RU" dirty="0"/>
              <a:t>Подробнее о «Агрегация, </a:t>
            </a:r>
            <a:r>
              <a:rPr lang="ru-RU" dirty="0" err="1"/>
              <a:t>переагрегация</a:t>
            </a:r>
            <a:r>
              <a:rPr lang="ru-RU" dirty="0"/>
              <a:t>, </a:t>
            </a:r>
            <a:r>
              <a:rPr lang="ru-RU" dirty="0" err="1"/>
              <a:t>разагрегация</a:t>
            </a:r>
            <a:r>
              <a:rPr lang="ru-RU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186545"/>
            <a:ext cx="8006388" cy="2438399"/>
          </a:xfrm>
        </p:spPr>
        <p:txBody>
          <a:bodyPr>
            <a:normAutofit/>
          </a:bodyPr>
          <a:lstStyle/>
          <a:p>
            <a:r>
              <a:rPr lang="ru-RU" dirty="0"/>
              <a:t>Автоматизация упаковки отдельных единиц товара в коробки и коробок в </a:t>
            </a:r>
            <a:r>
              <a:rPr lang="ru-RU" dirty="0" err="1"/>
              <a:t>палету</a:t>
            </a:r>
            <a:r>
              <a:rPr lang="ru-RU" dirty="0"/>
              <a:t> с помощью ТСД.</a:t>
            </a:r>
          </a:p>
          <a:p>
            <a:r>
              <a:rPr lang="ru-RU" dirty="0"/>
              <a:t>Актуальная информация о КМ, коробках и </a:t>
            </a:r>
            <a:r>
              <a:rPr lang="ru-RU" dirty="0" err="1"/>
              <a:t>палетах</a:t>
            </a:r>
            <a:r>
              <a:rPr lang="ru-RU" dirty="0"/>
              <a:t> всегда хранится в базе данных «</a:t>
            </a:r>
            <a:r>
              <a:rPr lang="ru-RU" dirty="0" err="1"/>
              <a:t>Кировки</a:t>
            </a:r>
            <a:r>
              <a:rPr lang="ru-RU" dirty="0"/>
              <a:t>» и обновляется с завершением документа агрегации на ТСД.</a:t>
            </a:r>
          </a:p>
          <a:p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8267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949</Words>
  <Application>Microsoft Office PowerPoint</Application>
  <PresentationFormat>Широкоэкранный</PresentationFormat>
  <Paragraphs>108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Аспект</vt:lpstr>
      <vt:lpstr>Mobile SMARTS: Кировка </vt:lpstr>
      <vt:lpstr>Комплексное решение для маркировки обуви на производстве</vt:lpstr>
      <vt:lpstr>Терминал сбора данных</vt:lpstr>
      <vt:lpstr>Мобильный принтер печати этикеток</vt:lpstr>
      <vt:lpstr>Кратко о программном продукте</vt:lpstr>
      <vt:lpstr>Подробнее о «Заказ и получение КМ»</vt:lpstr>
      <vt:lpstr>Подробнее о «Нанесение КМ»</vt:lpstr>
      <vt:lpstr>Подробнее о «Ввод КМ в оборот»</vt:lpstr>
      <vt:lpstr>Подробнее о «Агрегация, переагрегация, разагрегация»</vt:lpstr>
      <vt:lpstr>Подробнее о «Упрощённая маркировка остатков»</vt:lpstr>
      <vt:lpstr>Подробнее о «Отгрузка»</vt:lpstr>
      <vt:lpstr>Итоги</vt:lpstr>
      <vt:lpstr>Варианты и стоимость  основных лицензий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Кировка </dc:title>
  <dc:creator>Михаил М. Маслов</dc:creator>
  <cp:lastModifiedBy>Михаил М. Маслов</cp:lastModifiedBy>
  <cp:revision>8</cp:revision>
  <dcterms:created xsi:type="dcterms:W3CDTF">2020-04-01T10:43:37Z</dcterms:created>
  <dcterms:modified xsi:type="dcterms:W3CDTF">2020-04-01T13:01:32Z</dcterms:modified>
</cp:coreProperties>
</file>