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8.png" ContentType="image/png"/>
  <Override PartName="/ppt/media/image56.png" ContentType="image/png"/>
  <Override PartName="/ppt/media/image54.png" ContentType="image/png"/>
  <Override PartName="/ppt/media/image53.png" ContentType="image/png"/>
  <Override PartName="/ppt/media/image52.jpeg" ContentType="image/jpeg"/>
  <Override PartName="/ppt/media/image50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16.jpeg" ContentType="image/jpe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7.png" ContentType="image/png"/>
  <Override PartName="/ppt/media/image32.png" ContentType="image/png"/>
  <Override PartName="/ppt/media/image59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64.png" ContentType="image/png"/>
  <Override PartName="/ppt/media/image51.jpeg" ContentType="image/jpeg"/>
  <Override PartName="/ppt/media/image9.png" ContentType="image/png"/>
  <Override PartName="/ppt/media/image63.png" ContentType="image/png"/>
  <Override PartName="/ppt/media/image8.png" ContentType="image/png"/>
  <Override PartName="/ppt/media/image7.png" ContentType="image/png"/>
  <Override PartName="/ppt/media/image62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0.png" ContentType="image/png"/>
  <Override PartName="/ppt/media/image5.png" ContentType="image/png"/>
  <Override PartName="/ppt/media/image61.png" ContentType="image/png"/>
  <Override PartName="/ppt/media/image6.png" ContentType="image/png"/>
  <Override PartName="/ppt/media/image31.jpeg" ContentType="image/jpeg"/>
  <Override PartName="/ppt/media/image33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</a:t>
            </a:r>
            <a:r>
              <a:rPr b="0" lang="ru-RU" sz="4400" spc="-1" strike="noStrike">
                <a:latin typeface="Arial"/>
              </a:rPr>
              <a:t>текста заглавия </a:t>
            </a:r>
            <a:r>
              <a:rPr b="0" lang="ru-RU" sz="4400" spc="-1" strike="noStrike">
                <a:latin typeface="Arial"/>
              </a:rPr>
              <a:t>щёлкните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7620120" y="0"/>
            <a:ext cx="4570920" cy="6856920"/>
          </a:xfrm>
          <a:custGeom>
            <a:avLst/>
            <a:gdLst/>
            <a:ahLst/>
            <a:rect l="l" t="t" r="r" b="b"/>
            <a:pathLst>
              <a:path w="4572000" h="6858000">
                <a:moveTo>
                  <a:pt x="4572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4572000" y="0"/>
                </a:lnTo>
                <a:close/>
              </a:path>
            </a:pathLst>
          </a:custGeom>
          <a:solidFill>
            <a:srgbClr val="50b4c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hyperlink" Target="https://www.cleverence.ru/support/18985/?cat=449" TargetMode="External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jpe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60" y="0"/>
            <a:ext cx="12191040" cy="6856920"/>
          </a:xfrm>
          <a:custGeom>
            <a:avLst/>
            <a:gd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514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"/>
          <p:cNvSpPr/>
          <p:nvPr/>
        </p:nvSpPr>
        <p:spPr>
          <a:xfrm>
            <a:off x="859320" y="4079880"/>
            <a:ext cx="8788680" cy="74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pc="-120" strike="noStrike">
                <a:solidFill>
                  <a:srgbClr val="ffffff"/>
                </a:solidFill>
                <a:latin typeface="Arial"/>
                <a:ea typeface="DejaVu Sans"/>
              </a:rPr>
              <a:t>Программный </a:t>
            </a:r>
            <a:r>
              <a:rPr b="0" lang="ru-RU" sz="2400" spc="-97" strike="noStrike">
                <a:solidFill>
                  <a:srgbClr val="ffffff"/>
                </a:solidFill>
                <a:latin typeface="Arial"/>
                <a:ea typeface="DejaVu Sans"/>
              </a:rPr>
              <a:t>продукт </a:t>
            </a:r>
            <a:r>
              <a:rPr b="0" lang="ru-RU" sz="2400" spc="-165" strike="noStrike">
                <a:solidFill>
                  <a:srgbClr val="ffffff"/>
                </a:solidFill>
                <a:latin typeface="Arial"/>
                <a:ea typeface="DejaVu Sans"/>
              </a:rPr>
              <a:t>для для маркировки обуви, товаров лёгкой промышленности и парфюмерии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7992000" y="399600"/>
            <a:ext cx="4151880" cy="967680"/>
          </a:xfrm>
          <a:prstGeom prst="rect">
            <a:avLst/>
          </a:prstGeom>
          <a:ln>
            <a:noFill/>
          </a:ln>
        </p:spPr>
      </p:pic>
      <p:sp>
        <p:nvSpPr>
          <p:cNvPr id="194" name="TextShape 3"/>
          <p:cNvSpPr txBox="1"/>
          <p:nvPr/>
        </p:nvSpPr>
        <p:spPr>
          <a:xfrm>
            <a:off x="576000" y="2448000"/>
            <a:ext cx="10008000" cy="942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6000" spc="-1" strike="noStrike">
                <a:solidFill>
                  <a:srgbClr val="ffffff"/>
                </a:solidFill>
                <a:latin typeface="Arial"/>
              </a:rPr>
              <a:t>Mobile SMARTS: Кировка</a:t>
            </a:r>
            <a:endParaRPr b="1" lang="ru-RU" sz="6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1152000" y="1512000"/>
            <a:ext cx="3672000" cy="367200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5749920" y="1656000"/>
            <a:ext cx="5410080" cy="3705840"/>
          </a:xfrm>
          <a:prstGeom prst="rect">
            <a:avLst/>
          </a:prstGeom>
          <a:ln>
            <a:noFill/>
          </a:ln>
        </p:spPr>
      </p:pic>
      <p:sp>
        <p:nvSpPr>
          <p:cNvPr id="254" name="TextShape 1"/>
          <p:cNvSpPr txBox="1"/>
          <p:nvPr/>
        </p:nvSpPr>
        <p:spPr>
          <a:xfrm>
            <a:off x="1224000" y="350640"/>
            <a:ext cx="3240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4000" spc="-1" strike="noStrike">
                <a:latin typeface="Arial"/>
              </a:rPr>
              <a:t>Заказ КМ</a:t>
            </a:r>
            <a:endParaRPr b="1" lang="ru-RU" sz="4000" spc="-1" strike="noStrike"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6336000" y="288000"/>
            <a:ext cx="5112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4000" spc="-1" strike="noStrike">
                <a:latin typeface="Arial"/>
              </a:rPr>
              <a:t>Нанесение КМ</a:t>
            </a:r>
            <a:endParaRPr b="1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1"/>
          <p:cNvGrpSpPr/>
          <p:nvPr/>
        </p:nvGrpSpPr>
        <p:grpSpPr>
          <a:xfrm>
            <a:off x="0" y="2072520"/>
            <a:ext cx="12191040" cy="1042920"/>
            <a:chOff x="0" y="2072520"/>
            <a:chExt cx="12191040" cy="1042920"/>
          </a:xfrm>
        </p:grpSpPr>
        <p:sp>
          <p:nvSpPr>
            <p:cNvPr id="257" name="CustomShape 2"/>
            <p:cNvSpPr/>
            <p:nvPr/>
          </p:nvSpPr>
          <p:spPr>
            <a:xfrm>
              <a:off x="0" y="2103120"/>
              <a:ext cx="12191040" cy="1012320"/>
            </a:xfrm>
            <a:custGeom>
              <a:avLst/>
              <a:gdLst/>
              <a:ahLst/>
              <a:rect l="l" t="t" r="r" b="b"/>
              <a:pathLst>
                <a:path w="12192000" h="1013460">
                  <a:moveTo>
                    <a:pt x="12192000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2192000" y="1013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514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CustomShape 3"/>
            <p:cNvSpPr/>
            <p:nvPr/>
          </p:nvSpPr>
          <p:spPr>
            <a:xfrm>
              <a:off x="720360" y="2072520"/>
              <a:ext cx="5781600" cy="102636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CustomShape 4"/>
            <p:cNvSpPr/>
            <p:nvPr/>
          </p:nvSpPr>
          <p:spPr>
            <a:xfrm>
              <a:off x="10774800" y="2189880"/>
              <a:ext cx="838800" cy="8388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0" name="CustomShape 5"/>
          <p:cNvSpPr/>
          <p:nvPr/>
        </p:nvSpPr>
        <p:spPr>
          <a:xfrm>
            <a:off x="714960" y="3597840"/>
            <a:ext cx="5261040" cy="2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26" strike="noStrike">
                <a:solidFill>
                  <a:srgbClr val="252525"/>
                </a:solidFill>
                <a:latin typeface="Arial"/>
                <a:ea typeface="DejaVu Sans"/>
              </a:rPr>
              <a:t>Что </a:t>
            </a:r>
            <a:r>
              <a:rPr b="0" lang="ru-RU" sz="1600" spc="-80" strike="noStrike">
                <a:solidFill>
                  <a:srgbClr val="252525"/>
                </a:solidFill>
                <a:latin typeface="Arial"/>
                <a:ea typeface="DejaVu Sans"/>
              </a:rPr>
              <a:t>внутри </a:t>
            </a:r>
            <a:r>
              <a:rPr b="0" lang="ru-RU" sz="1600" spc="-100" strike="noStrike">
                <a:solidFill>
                  <a:srgbClr val="252525"/>
                </a:solidFill>
                <a:latin typeface="Arial"/>
                <a:ea typeface="DejaVu Sans"/>
              </a:rPr>
              <a:t>у </a:t>
            </a:r>
            <a:r>
              <a:rPr b="0" lang="ru-RU" sz="1600" spc="-131" strike="noStrike">
                <a:solidFill>
                  <a:srgbClr val="252525"/>
                </a:solidFill>
                <a:latin typeface="Arial"/>
                <a:ea typeface="DejaVu Sans"/>
              </a:rPr>
              <a:t>Кировка</a:t>
            </a:r>
            <a:r>
              <a:rPr b="0" lang="ru-RU" sz="1600" spc="-86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1600" spc="-52" strike="noStrike">
                <a:solidFill>
                  <a:srgbClr val="252525"/>
                </a:solidFill>
                <a:latin typeface="Arial"/>
                <a:ea typeface="DejaVu Sans"/>
              </a:rPr>
              <a:t>и </a:t>
            </a:r>
            <a:r>
              <a:rPr b="0" lang="ru-RU" sz="1600" spc="-46" strike="noStrike">
                <a:solidFill>
                  <a:srgbClr val="252525"/>
                </a:solidFill>
                <a:latin typeface="Arial"/>
                <a:ea typeface="DejaVu Sans"/>
              </a:rPr>
              <a:t>как </a:t>
            </a:r>
            <a:r>
              <a:rPr b="0" lang="ru-RU" sz="1600" spc="-72" strike="noStrike">
                <a:solidFill>
                  <a:srgbClr val="252525"/>
                </a:solidFill>
                <a:latin typeface="Arial"/>
                <a:ea typeface="DejaVu Sans"/>
              </a:rPr>
              <a:t>его </a:t>
            </a:r>
            <a:r>
              <a:rPr b="0" lang="ru-RU" sz="1600" spc="-114" strike="noStrike">
                <a:solidFill>
                  <a:srgbClr val="252525"/>
                </a:solidFill>
                <a:latin typeface="Arial"/>
                <a:ea typeface="DejaVu Sans"/>
              </a:rPr>
              <a:t>связать </a:t>
            </a:r>
            <a:r>
              <a:rPr b="0" lang="ru-RU" sz="1600" spc="-126" strike="noStrike">
                <a:solidFill>
                  <a:srgbClr val="252525"/>
                </a:solidFill>
                <a:latin typeface="Arial"/>
                <a:ea typeface="DejaVu Sans"/>
              </a:rPr>
              <a:t>с </a:t>
            </a:r>
            <a:r>
              <a:rPr b="0" lang="ru-RU" sz="1600" spc="-86" strike="noStrike">
                <a:solidFill>
                  <a:srgbClr val="252525"/>
                </a:solidFill>
                <a:latin typeface="Arial"/>
                <a:ea typeface="DejaVu Sans"/>
              </a:rPr>
              <a:t>учетной</a:t>
            </a:r>
            <a:r>
              <a:rPr b="0" lang="ru-RU" sz="1600" spc="32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1600" spc="-97" strike="noStrike">
                <a:solidFill>
                  <a:srgbClr val="252525"/>
                </a:solidFill>
                <a:latin typeface="Arial"/>
                <a:ea typeface="DejaVu Sans"/>
              </a:rPr>
              <a:t>системой?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7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3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8341200" y="1411920"/>
            <a:ext cx="3394080" cy="183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3240" bIns="0">
            <a:spAutoFit/>
          </a:bodyPr>
          <a:p>
            <a:pPr marL="12600">
              <a:lnSpc>
                <a:spcPct val="100000"/>
              </a:lnSpc>
              <a:spcBef>
                <a:spcPts val="2860"/>
              </a:spcBef>
            </a:pPr>
            <a:r>
              <a:rPr b="0" lang="ru-RU" sz="4000" spc="-446" strike="noStrike">
                <a:solidFill>
                  <a:srgbClr val="ffffff"/>
                </a:solidFill>
                <a:latin typeface="Arial"/>
                <a:ea typeface="DejaVu Sans"/>
              </a:rPr>
              <a:t>Все </a:t>
            </a:r>
            <a:r>
              <a:rPr b="0" lang="ru-RU" sz="4000" spc="-276" strike="noStrike">
                <a:solidFill>
                  <a:srgbClr val="ffffff"/>
                </a:solidFill>
                <a:latin typeface="Arial"/>
                <a:ea typeface="DejaVu Sans"/>
              </a:rPr>
              <a:t>нужные</a:t>
            </a:r>
            <a:r>
              <a:rPr b="0" lang="ru-RU" sz="4000" spc="-537" strike="noStrike">
                <a:solidFill>
                  <a:srgbClr val="ffffff"/>
                </a:solidFill>
                <a:latin typeface="Arial"/>
                <a:ea typeface="DejaVu Sans"/>
              </a:rPr>
              <a:t> ОС</a:t>
            </a:r>
            <a:endParaRPr b="0" lang="ru-RU" sz="4000" spc="-1" strike="noStrike">
              <a:latin typeface="Arial"/>
            </a:endParaRPr>
          </a:p>
          <a:p>
            <a:pPr marL="27360">
              <a:lnSpc>
                <a:spcPct val="155000"/>
              </a:lnSpc>
              <a:spcBef>
                <a:spcPts val="45"/>
              </a:spcBef>
            </a:pPr>
            <a:r>
              <a:rPr b="0" lang="ru-RU" sz="1800" spc="-72" strike="noStrike">
                <a:solidFill>
                  <a:srgbClr val="252525"/>
                </a:solidFill>
                <a:latin typeface="Arial"/>
                <a:ea typeface="DejaVu Sans"/>
              </a:rPr>
              <a:t>Android  </a:t>
            </a:r>
            <a:endParaRPr b="0" lang="ru-RU" sz="1800" spc="-1" strike="noStrike">
              <a:latin typeface="Arial"/>
            </a:endParaRPr>
          </a:p>
          <a:p>
            <a:pPr marL="27360">
              <a:lnSpc>
                <a:spcPct val="155000"/>
              </a:lnSpc>
              <a:spcBef>
                <a:spcPts val="45"/>
              </a:spcBef>
            </a:pPr>
            <a:r>
              <a:rPr b="0" lang="ru-RU" sz="1800" spc="-86" strike="noStrike">
                <a:solidFill>
                  <a:srgbClr val="252525"/>
                </a:solidFill>
                <a:latin typeface="Arial"/>
                <a:ea typeface="DejaVu Sans"/>
              </a:rPr>
              <a:t>Windows</a:t>
            </a:r>
            <a:r>
              <a:rPr b="0" lang="ru-RU" sz="1800" spc="-151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1800" spc="-41" strike="noStrike">
                <a:solidFill>
                  <a:srgbClr val="252525"/>
                </a:solidFill>
                <a:latin typeface="Arial"/>
                <a:ea typeface="DejaVu Sans"/>
              </a:rPr>
              <a:t>Mobile  </a:t>
            </a:r>
            <a:r>
              <a:rPr b="0" lang="ru-RU" sz="1800" spc="-86" strike="noStrike">
                <a:solidFill>
                  <a:srgbClr val="252525"/>
                </a:solidFill>
                <a:latin typeface="Arial"/>
                <a:ea typeface="DejaVu Sans"/>
              </a:rPr>
              <a:t>Windows </a:t>
            </a:r>
            <a:r>
              <a:rPr b="0" lang="ru-RU" sz="1800" spc="-335" strike="noStrike">
                <a:solidFill>
                  <a:srgbClr val="252525"/>
                </a:solidFill>
                <a:latin typeface="Arial"/>
                <a:ea typeface="DejaVu Sans"/>
              </a:rPr>
              <a:t>CE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8355960" y="3810600"/>
            <a:ext cx="1867320" cy="2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86" strike="noStrike">
                <a:solidFill>
                  <a:srgbClr val="252525"/>
                </a:solidFill>
                <a:latin typeface="Arial"/>
                <a:ea typeface="DejaVu Sans"/>
              </a:rPr>
              <a:t>Windows</a:t>
            </a:r>
            <a:r>
              <a:rPr b="0" lang="ru-RU" sz="1800" spc="-92" strike="noStrike">
                <a:solidFill>
                  <a:srgbClr val="252525"/>
                </a:solidFill>
                <a:latin typeface="Arial"/>
                <a:ea typeface="DejaVu Sans"/>
              </a:rPr>
              <a:t> 7</a:t>
            </a:r>
            <a:r>
              <a:rPr b="0" lang="ru-RU" sz="1800" spc="-111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1800" spc="143" strike="noStrike">
                <a:solidFill>
                  <a:srgbClr val="252525"/>
                </a:solidFill>
                <a:latin typeface="Arial"/>
                <a:ea typeface="DejaVu Sans"/>
              </a:rPr>
              <a:t>/</a:t>
            </a:r>
            <a:r>
              <a:rPr b="0" lang="ru-RU" sz="1800" spc="-106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1800" spc="-92" strike="noStrike">
                <a:solidFill>
                  <a:srgbClr val="252525"/>
                </a:solidFill>
                <a:latin typeface="Arial"/>
                <a:ea typeface="DejaVu Sans"/>
              </a:rPr>
              <a:t>8</a:t>
            </a:r>
            <a:r>
              <a:rPr b="0" lang="ru-RU" sz="1800" spc="-114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1800" spc="143" strike="noStrike">
                <a:solidFill>
                  <a:srgbClr val="252525"/>
                </a:solidFill>
                <a:latin typeface="Arial"/>
                <a:ea typeface="DejaVu Sans"/>
              </a:rPr>
              <a:t>/</a:t>
            </a:r>
            <a:r>
              <a:rPr b="0" lang="ru-RU" sz="1800" spc="-106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1800" spc="-92" strike="noStrike">
                <a:solidFill>
                  <a:srgbClr val="252525"/>
                </a:solidFill>
                <a:latin typeface="Arial"/>
                <a:ea typeface="DejaVu Sans"/>
              </a:rPr>
              <a:t>10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66" name="Group 3"/>
          <p:cNvGrpSpPr/>
          <p:nvPr/>
        </p:nvGrpSpPr>
        <p:grpSpPr>
          <a:xfrm>
            <a:off x="2517120" y="2536560"/>
            <a:ext cx="547560" cy="1359360"/>
            <a:chOff x="2517120" y="2536560"/>
            <a:chExt cx="547560" cy="1359360"/>
          </a:xfrm>
        </p:grpSpPr>
        <p:sp>
          <p:nvSpPr>
            <p:cNvPr id="267" name="CustomShape 4"/>
            <p:cNvSpPr/>
            <p:nvPr/>
          </p:nvSpPr>
          <p:spPr>
            <a:xfrm>
              <a:off x="2517120" y="2536560"/>
              <a:ext cx="547560" cy="135936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2608920" y="2674440"/>
              <a:ext cx="354600" cy="476280"/>
            </a:xfrm>
            <a:custGeom>
              <a:avLst/>
              <a:gdLst/>
              <a:ahLst/>
              <a:rect l="l" t="t" r="r" b="b"/>
              <a:pathLst>
                <a:path w="355600" h="477519">
                  <a:moveTo>
                    <a:pt x="351281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473201"/>
                  </a:lnTo>
                  <a:lnTo>
                    <a:pt x="3810" y="477012"/>
                  </a:lnTo>
                  <a:lnTo>
                    <a:pt x="351281" y="477012"/>
                  </a:lnTo>
                  <a:lnTo>
                    <a:pt x="355092" y="473201"/>
                  </a:lnTo>
                  <a:lnTo>
                    <a:pt x="355092" y="3809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2608920" y="2674440"/>
              <a:ext cx="354600" cy="476280"/>
            </a:xfrm>
            <a:custGeom>
              <a:avLst/>
              <a:gdLst/>
              <a:ahLst/>
              <a:rect l="l" t="t" r="r" b="b"/>
              <a:pathLst>
                <a:path w="355600" h="477519">
                  <a:moveTo>
                    <a:pt x="0" y="8508"/>
                  </a:moveTo>
                  <a:lnTo>
                    <a:pt x="0" y="3809"/>
                  </a:lnTo>
                  <a:lnTo>
                    <a:pt x="3810" y="0"/>
                  </a:lnTo>
                  <a:lnTo>
                    <a:pt x="8509" y="0"/>
                  </a:lnTo>
                  <a:lnTo>
                    <a:pt x="346582" y="0"/>
                  </a:lnTo>
                  <a:lnTo>
                    <a:pt x="351281" y="0"/>
                  </a:lnTo>
                  <a:lnTo>
                    <a:pt x="355092" y="3809"/>
                  </a:lnTo>
                  <a:lnTo>
                    <a:pt x="355092" y="8508"/>
                  </a:lnTo>
                  <a:lnTo>
                    <a:pt x="355092" y="468502"/>
                  </a:lnTo>
                  <a:lnTo>
                    <a:pt x="355092" y="473201"/>
                  </a:lnTo>
                  <a:lnTo>
                    <a:pt x="351281" y="477012"/>
                  </a:lnTo>
                  <a:lnTo>
                    <a:pt x="346582" y="477012"/>
                  </a:lnTo>
                  <a:lnTo>
                    <a:pt x="8509" y="477012"/>
                  </a:lnTo>
                  <a:lnTo>
                    <a:pt x="3810" y="477012"/>
                  </a:lnTo>
                  <a:lnTo>
                    <a:pt x="0" y="473201"/>
                  </a:lnTo>
                  <a:lnTo>
                    <a:pt x="0" y="468502"/>
                  </a:lnTo>
                  <a:lnTo>
                    <a:pt x="0" y="8508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650320" y="3246120"/>
              <a:ext cx="280800" cy="104400"/>
            </a:xfrm>
            <a:custGeom>
              <a:avLst/>
              <a:gdLst/>
              <a:ahLst/>
              <a:rect l="l" t="t" r="r" b="b"/>
              <a:pathLst>
                <a:path w="281939" h="105410">
                  <a:moveTo>
                    <a:pt x="281939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281939" y="105155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2650320" y="3246120"/>
              <a:ext cx="280800" cy="104400"/>
            </a:xfrm>
            <a:custGeom>
              <a:avLst/>
              <a:gdLst/>
              <a:ahLst/>
              <a:rect l="l" t="t" r="r" b="b"/>
              <a:pathLst>
                <a:path w="281939" h="105410">
                  <a:moveTo>
                    <a:pt x="0" y="105155"/>
                  </a:moveTo>
                  <a:lnTo>
                    <a:pt x="281939" y="105155"/>
                  </a:lnTo>
                  <a:lnTo>
                    <a:pt x="281939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noFill/>
            <a:ln w="12600">
              <a:solidFill>
                <a:srgbClr val="181f0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2" name="CustomShape 9"/>
          <p:cNvSpPr/>
          <p:nvPr/>
        </p:nvSpPr>
        <p:spPr>
          <a:xfrm>
            <a:off x="2343960" y="4074480"/>
            <a:ext cx="96732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21" strike="noStrike">
                <a:solidFill>
                  <a:srgbClr val="000000"/>
                </a:solidFill>
                <a:latin typeface="Arial"/>
                <a:ea typeface="DejaVu Sans"/>
              </a:rPr>
              <a:t>Windows</a:t>
            </a:r>
            <a:r>
              <a:rPr b="0" lang="ru-RU" sz="1050" spc="-15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7" strike="noStrike">
                <a:solidFill>
                  <a:srgbClr val="000000"/>
                </a:solidFill>
                <a:latin typeface="Arial"/>
                <a:ea typeface="DejaVu Sans"/>
              </a:rPr>
              <a:t>Mobile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73" name="Group 10"/>
          <p:cNvGrpSpPr/>
          <p:nvPr/>
        </p:nvGrpSpPr>
        <p:grpSpPr>
          <a:xfrm>
            <a:off x="3871080" y="2525760"/>
            <a:ext cx="1262160" cy="1340640"/>
            <a:chOff x="3871080" y="2525760"/>
            <a:chExt cx="1262160" cy="1340640"/>
          </a:xfrm>
        </p:grpSpPr>
        <p:sp>
          <p:nvSpPr>
            <p:cNvPr id="274" name="CustomShape 11"/>
            <p:cNvSpPr/>
            <p:nvPr/>
          </p:nvSpPr>
          <p:spPr>
            <a:xfrm>
              <a:off x="3871080" y="2525760"/>
              <a:ext cx="1262160" cy="13406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3997440" y="2708280"/>
              <a:ext cx="983880" cy="828360"/>
            </a:xfrm>
            <a:custGeom>
              <a:avLst/>
              <a:gdLst/>
              <a:ahLst/>
              <a:rect l="l" t="t" r="r" b="b"/>
              <a:pathLst>
                <a:path w="984885" h="829310">
                  <a:moveTo>
                    <a:pt x="964819" y="0"/>
                  </a:moveTo>
                  <a:lnTo>
                    <a:pt x="19685" y="0"/>
                  </a:lnTo>
                  <a:lnTo>
                    <a:pt x="12055" y="1557"/>
                  </a:lnTo>
                  <a:lnTo>
                    <a:pt x="5794" y="5794"/>
                  </a:lnTo>
                  <a:lnTo>
                    <a:pt x="1557" y="12055"/>
                  </a:lnTo>
                  <a:lnTo>
                    <a:pt x="0" y="19685"/>
                  </a:lnTo>
                  <a:lnTo>
                    <a:pt x="0" y="809371"/>
                  </a:lnTo>
                  <a:lnTo>
                    <a:pt x="1557" y="817000"/>
                  </a:lnTo>
                  <a:lnTo>
                    <a:pt x="5794" y="823261"/>
                  </a:lnTo>
                  <a:lnTo>
                    <a:pt x="12055" y="827498"/>
                  </a:lnTo>
                  <a:lnTo>
                    <a:pt x="19685" y="829055"/>
                  </a:lnTo>
                  <a:lnTo>
                    <a:pt x="964819" y="829055"/>
                  </a:lnTo>
                  <a:lnTo>
                    <a:pt x="972448" y="827498"/>
                  </a:lnTo>
                  <a:lnTo>
                    <a:pt x="978709" y="823261"/>
                  </a:lnTo>
                  <a:lnTo>
                    <a:pt x="982946" y="817000"/>
                  </a:lnTo>
                  <a:lnTo>
                    <a:pt x="984503" y="809371"/>
                  </a:lnTo>
                  <a:lnTo>
                    <a:pt x="984503" y="19685"/>
                  </a:lnTo>
                  <a:lnTo>
                    <a:pt x="982946" y="12055"/>
                  </a:lnTo>
                  <a:lnTo>
                    <a:pt x="978709" y="5794"/>
                  </a:lnTo>
                  <a:lnTo>
                    <a:pt x="972448" y="1557"/>
                  </a:lnTo>
                  <a:lnTo>
                    <a:pt x="964819" y="0"/>
                  </a:lnTo>
                  <a:close/>
                </a:path>
              </a:pathLst>
            </a:custGeom>
            <a:solidFill>
              <a:srgbClr val="50b4c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3997440" y="2708280"/>
              <a:ext cx="983880" cy="828360"/>
            </a:xfrm>
            <a:custGeom>
              <a:avLst/>
              <a:gdLst/>
              <a:ahLst/>
              <a:rect l="l" t="t" r="r" b="b"/>
              <a:pathLst>
                <a:path w="984885" h="829310">
                  <a:moveTo>
                    <a:pt x="0" y="19685"/>
                  </a:moveTo>
                  <a:lnTo>
                    <a:pt x="1557" y="12055"/>
                  </a:lnTo>
                  <a:lnTo>
                    <a:pt x="5794" y="5794"/>
                  </a:lnTo>
                  <a:lnTo>
                    <a:pt x="12055" y="1557"/>
                  </a:lnTo>
                  <a:lnTo>
                    <a:pt x="19685" y="0"/>
                  </a:lnTo>
                  <a:lnTo>
                    <a:pt x="964819" y="0"/>
                  </a:lnTo>
                  <a:lnTo>
                    <a:pt x="972448" y="1557"/>
                  </a:lnTo>
                  <a:lnTo>
                    <a:pt x="978709" y="5794"/>
                  </a:lnTo>
                  <a:lnTo>
                    <a:pt x="982946" y="12055"/>
                  </a:lnTo>
                  <a:lnTo>
                    <a:pt x="984503" y="19685"/>
                  </a:lnTo>
                  <a:lnTo>
                    <a:pt x="984503" y="809371"/>
                  </a:lnTo>
                  <a:lnTo>
                    <a:pt x="982946" y="817000"/>
                  </a:lnTo>
                  <a:lnTo>
                    <a:pt x="978709" y="823261"/>
                  </a:lnTo>
                  <a:lnTo>
                    <a:pt x="972448" y="827498"/>
                  </a:lnTo>
                  <a:lnTo>
                    <a:pt x="964819" y="829055"/>
                  </a:lnTo>
                  <a:lnTo>
                    <a:pt x="19685" y="829055"/>
                  </a:lnTo>
                  <a:lnTo>
                    <a:pt x="12055" y="827498"/>
                  </a:lnTo>
                  <a:lnTo>
                    <a:pt x="5794" y="823261"/>
                  </a:lnTo>
                  <a:lnTo>
                    <a:pt x="1557" y="817000"/>
                  </a:lnTo>
                  <a:lnTo>
                    <a:pt x="0" y="809371"/>
                  </a:lnTo>
                  <a:lnTo>
                    <a:pt x="0" y="19685"/>
                  </a:lnTo>
                  <a:close/>
                </a:path>
              </a:pathLst>
            </a:custGeom>
            <a:noFill/>
            <a:ln w="6480">
              <a:solidFill>
                <a:srgbClr val="3c422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7" name="CustomShape 14"/>
          <p:cNvSpPr/>
          <p:nvPr/>
        </p:nvSpPr>
        <p:spPr>
          <a:xfrm>
            <a:off x="4125600" y="4074480"/>
            <a:ext cx="76968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21" strike="noStrike">
                <a:solidFill>
                  <a:srgbClr val="000000"/>
                </a:solidFill>
                <a:latin typeface="Arial"/>
                <a:ea typeface="DejaVu Sans"/>
              </a:rPr>
              <a:t>Windows</a:t>
            </a:r>
            <a:r>
              <a:rPr b="0" lang="ru-RU" sz="1050" spc="-16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171" strike="noStrike">
                <a:solidFill>
                  <a:srgbClr val="000000"/>
                </a:solidFill>
                <a:latin typeface="Arial"/>
                <a:ea typeface="DejaVu Sans"/>
              </a:rPr>
              <a:t>CE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78" name="Group 15"/>
          <p:cNvGrpSpPr/>
          <p:nvPr/>
        </p:nvGrpSpPr>
        <p:grpSpPr>
          <a:xfrm>
            <a:off x="786240" y="2491200"/>
            <a:ext cx="710640" cy="1439640"/>
            <a:chOff x="786240" y="2491200"/>
            <a:chExt cx="710640" cy="1439640"/>
          </a:xfrm>
        </p:grpSpPr>
        <p:sp>
          <p:nvSpPr>
            <p:cNvPr id="279" name="CustomShape 16"/>
            <p:cNvSpPr/>
            <p:nvPr/>
          </p:nvSpPr>
          <p:spPr>
            <a:xfrm>
              <a:off x="786240" y="2491200"/>
              <a:ext cx="710640" cy="143964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845640" y="2862000"/>
              <a:ext cx="611640" cy="68616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1" name="CustomShape 18"/>
          <p:cNvSpPr/>
          <p:nvPr/>
        </p:nvSpPr>
        <p:spPr>
          <a:xfrm>
            <a:off x="830520" y="4088520"/>
            <a:ext cx="752760" cy="33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95760">
              <a:lnSpc>
                <a:spcPct val="100000"/>
              </a:lnSpc>
              <a:spcBef>
                <a:spcPts val="105"/>
              </a:spcBef>
            </a:pPr>
            <a:r>
              <a:rPr b="0" lang="ru-RU" sz="1050" spc="-12" strike="noStrike">
                <a:solidFill>
                  <a:srgbClr val="000000"/>
                </a:solidFill>
                <a:latin typeface="Arial"/>
                <a:ea typeface="DejaVu Sans"/>
              </a:rPr>
              <a:t>Android</a:t>
            </a:r>
            <a:endParaRPr b="0" lang="ru-RU" sz="10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050" spc="-46" strike="noStrike">
                <a:solidFill>
                  <a:srgbClr val="000000"/>
                </a:solidFill>
                <a:latin typeface="Arial"/>
                <a:ea typeface="DejaVu Sans"/>
              </a:rPr>
              <a:t>4.3 </a:t>
            </a:r>
            <a:r>
              <a:rPr b="0" lang="ru-RU" sz="1050" spc="-32" strike="noStrike">
                <a:solidFill>
                  <a:srgbClr val="000000"/>
                </a:solidFill>
                <a:latin typeface="Arial"/>
                <a:ea typeface="DejaVu Sans"/>
              </a:rPr>
              <a:t>и</a:t>
            </a:r>
            <a:r>
              <a:rPr b="0" lang="ru-RU" sz="1050" spc="-17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55" strike="noStrike">
                <a:solidFill>
                  <a:srgbClr val="000000"/>
                </a:solidFill>
                <a:latin typeface="Arial"/>
                <a:ea typeface="DejaVu Sans"/>
              </a:rPr>
              <a:t>выше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282" name="Group 19"/>
          <p:cNvGrpSpPr/>
          <p:nvPr/>
        </p:nvGrpSpPr>
        <p:grpSpPr>
          <a:xfrm>
            <a:off x="5743800" y="2114280"/>
            <a:ext cx="1019520" cy="2794320"/>
            <a:chOff x="5743800" y="2114280"/>
            <a:chExt cx="1019520" cy="2794320"/>
          </a:xfrm>
        </p:grpSpPr>
        <p:sp>
          <p:nvSpPr>
            <p:cNvPr id="283" name="CustomShape 20"/>
            <p:cNvSpPr/>
            <p:nvPr/>
          </p:nvSpPr>
          <p:spPr>
            <a:xfrm>
              <a:off x="5743800" y="2114280"/>
              <a:ext cx="1019520" cy="279432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878080" y="3662280"/>
              <a:ext cx="547560" cy="5734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5" name="CustomShape 22"/>
          <p:cNvSpPr/>
          <p:nvPr/>
        </p:nvSpPr>
        <p:spPr>
          <a:xfrm>
            <a:off x="5729400" y="5054040"/>
            <a:ext cx="1181880" cy="17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050" spc="-21" strike="noStrike">
                <a:solidFill>
                  <a:srgbClr val="000000"/>
                </a:solidFill>
                <a:latin typeface="Arial"/>
                <a:ea typeface="DejaVu Sans"/>
              </a:rPr>
              <a:t>Windows</a:t>
            </a:r>
            <a:r>
              <a:rPr b="0" lang="ru-RU" sz="1050" spc="-1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86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b="0" lang="ru-RU" sz="1050" spc="-8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12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b="0" lang="ru-RU" sz="1050" spc="-9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7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r>
              <a:rPr b="0" lang="ru-RU" sz="1050" spc="-10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12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b="0" lang="ru-RU" sz="1050" spc="-9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50" spc="-11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286" name="CustomShape 23"/>
          <p:cNvSpPr/>
          <p:nvPr/>
        </p:nvSpPr>
        <p:spPr>
          <a:xfrm>
            <a:off x="504720" y="570960"/>
            <a:ext cx="6577560" cy="12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5120" bIns="0">
            <a:spAutoFit/>
          </a:bodyPr>
          <a:p>
            <a:pPr marL="12600">
              <a:lnSpc>
                <a:spcPct val="75000"/>
              </a:lnSpc>
              <a:spcBef>
                <a:spcPts val="1536"/>
              </a:spcBef>
            </a:pPr>
            <a:r>
              <a:rPr b="0" lang="ru-RU" sz="4800" spc="-321" strike="noStrike">
                <a:solidFill>
                  <a:srgbClr val="50b4c7"/>
                </a:solidFill>
                <a:latin typeface="Arial"/>
                <a:ea typeface="DejaVu Sans"/>
              </a:rPr>
              <a:t>Поддержка</a:t>
            </a:r>
            <a:r>
              <a:rPr b="0" lang="ru-RU" sz="4800" spc="-562" strike="noStrike">
                <a:solidFill>
                  <a:srgbClr val="50b4c7"/>
                </a:solidFill>
                <a:latin typeface="Arial"/>
                <a:ea typeface="DejaVu Sans"/>
              </a:rPr>
              <a:t> </a:t>
            </a:r>
            <a:r>
              <a:rPr b="0" lang="ru-RU" sz="4800" spc="-335" strike="noStrike">
                <a:solidFill>
                  <a:srgbClr val="50b4c7"/>
                </a:solidFill>
                <a:latin typeface="Arial"/>
                <a:ea typeface="DejaVu Sans"/>
              </a:rPr>
              <a:t>операционных  </a:t>
            </a:r>
            <a:r>
              <a:rPr b="0" lang="ru-RU" sz="4800" spc="-381" strike="noStrike">
                <a:solidFill>
                  <a:srgbClr val="50b4c7"/>
                </a:solidFill>
                <a:latin typeface="Arial"/>
                <a:ea typeface="DejaVu Sans"/>
              </a:rPr>
              <a:t>систем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87" name="CustomShape 24"/>
          <p:cNvSpPr/>
          <p:nvPr/>
        </p:nvSpPr>
        <p:spPr>
          <a:xfrm>
            <a:off x="2520000" y="4320000"/>
            <a:ext cx="483480" cy="53172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5"/>
          <p:cNvSpPr/>
          <p:nvPr/>
        </p:nvSpPr>
        <p:spPr>
          <a:xfrm>
            <a:off x="4248000" y="4392000"/>
            <a:ext cx="483480" cy="53172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0" name="Group 2"/>
          <p:cNvGrpSpPr/>
          <p:nvPr/>
        </p:nvGrpSpPr>
        <p:grpSpPr>
          <a:xfrm>
            <a:off x="1495080" y="1479600"/>
            <a:ext cx="2774160" cy="1271520"/>
            <a:chOff x="1495080" y="1479600"/>
            <a:chExt cx="2774160" cy="1271520"/>
          </a:xfrm>
        </p:grpSpPr>
        <p:sp>
          <p:nvSpPr>
            <p:cNvPr id="291" name="CustomShape 3"/>
            <p:cNvSpPr/>
            <p:nvPr/>
          </p:nvSpPr>
          <p:spPr>
            <a:xfrm>
              <a:off x="1495080" y="1479600"/>
              <a:ext cx="2774160" cy="12715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4"/>
            <p:cNvSpPr/>
            <p:nvPr/>
          </p:nvSpPr>
          <p:spPr>
            <a:xfrm>
              <a:off x="2179440" y="1595520"/>
              <a:ext cx="1404000" cy="11160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3" name="CustomShape 5"/>
          <p:cNvSpPr/>
          <p:nvPr/>
        </p:nvSpPr>
        <p:spPr>
          <a:xfrm>
            <a:off x="1495080" y="1510200"/>
            <a:ext cx="2678760" cy="81036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4" name="Group 6"/>
          <p:cNvGrpSpPr/>
          <p:nvPr/>
        </p:nvGrpSpPr>
        <p:grpSpPr>
          <a:xfrm>
            <a:off x="4436280" y="1458360"/>
            <a:ext cx="2787840" cy="1314000"/>
            <a:chOff x="4436280" y="1458360"/>
            <a:chExt cx="2787840" cy="1314000"/>
          </a:xfrm>
        </p:grpSpPr>
        <p:sp>
          <p:nvSpPr>
            <p:cNvPr id="295" name="CustomShape 7"/>
            <p:cNvSpPr/>
            <p:nvPr/>
          </p:nvSpPr>
          <p:spPr>
            <a:xfrm>
              <a:off x="4442400" y="1458360"/>
              <a:ext cx="2775600" cy="13140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8"/>
            <p:cNvSpPr/>
            <p:nvPr/>
          </p:nvSpPr>
          <p:spPr>
            <a:xfrm>
              <a:off x="4436280" y="1595520"/>
              <a:ext cx="2787840" cy="11160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7" name="CustomShape 9"/>
          <p:cNvSpPr/>
          <p:nvPr/>
        </p:nvSpPr>
        <p:spPr>
          <a:xfrm>
            <a:off x="4492800" y="1488960"/>
            <a:ext cx="2679840" cy="83124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8" name="Group 10"/>
          <p:cNvGrpSpPr/>
          <p:nvPr/>
        </p:nvGrpSpPr>
        <p:grpSpPr>
          <a:xfrm>
            <a:off x="7479720" y="1412640"/>
            <a:ext cx="2817000" cy="1428480"/>
            <a:chOff x="7479720" y="1412640"/>
            <a:chExt cx="2817000" cy="1428480"/>
          </a:xfrm>
        </p:grpSpPr>
        <p:sp>
          <p:nvSpPr>
            <p:cNvPr id="299" name="CustomShape 11"/>
            <p:cNvSpPr/>
            <p:nvPr/>
          </p:nvSpPr>
          <p:spPr>
            <a:xfrm>
              <a:off x="7479720" y="1456920"/>
              <a:ext cx="2774160" cy="12744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12"/>
            <p:cNvSpPr/>
            <p:nvPr/>
          </p:nvSpPr>
          <p:spPr>
            <a:xfrm>
              <a:off x="7528680" y="1412640"/>
              <a:ext cx="2768040" cy="142848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1" name="CustomShape 13"/>
          <p:cNvSpPr/>
          <p:nvPr/>
        </p:nvSpPr>
        <p:spPr>
          <a:xfrm>
            <a:off x="7530120" y="1487520"/>
            <a:ext cx="2678760" cy="1012680"/>
          </a:xfrm>
          <a:prstGeom prst="rect">
            <a:avLst/>
          </a:prstGeom>
          <a:solidFill>
            <a:srgbClr val="0083a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14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03" name="" descr=""/>
          <p:cNvPicPr/>
          <p:nvPr/>
        </p:nvPicPr>
        <p:blipFill>
          <a:blip r:embed="rId7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  <p:sp>
        <p:nvSpPr>
          <p:cNvPr id="304" name="TextShape 15"/>
          <p:cNvSpPr txBox="1"/>
          <p:nvPr/>
        </p:nvSpPr>
        <p:spPr>
          <a:xfrm>
            <a:off x="1080000" y="360000"/>
            <a:ext cx="986400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400" spc="-1" strike="noStrike">
                <a:latin typeface="Arial"/>
              </a:rPr>
              <a:t>Готовый обмен с «Маркировкой» (ГИС МТ и СУЗ), самостоятельная интеграция с учетной системой</a:t>
            </a:r>
            <a:endParaRPr b="1" lang="ru-RU" sz="2400" spc="-1" strike="noStrike">
              <a:latin typeface="Arial"/>
            </a:endParaRPr>
          </a:p>
        </p:txBody>
      </p:sp>
      <p:sp>
        <p:nvSpPr>
          <p:cNvPr id="305" name="TextShape 16"/>
          <p:cNvSpPr txBox="1"/>
          <p:nvPr/>
        </p:nvSpPr>
        <p:spPr>
          <a:xfrm>
            <a:off x="1495080" y="1691640"/>
            <a:ext cx="2836800" cy="82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600" spc="-1" strike="noStrike">
                <a:solidFill>
                  <a:srgbClr val="ffffff"/>
                </a:solidFill>
                <a:latin typeface="Arial"/>
              </a:rPr>
              <a:t>TXT, CSV, Excel</a:t>
            </a:r>
            <a:endParaRPr b="1" lang="ru-RU" sz="2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TextShape 17"/>
          <p:cNvSpPr txBox="1"/>
          <p:nvPr/>
        </p:nvSpPr>
        <p:spPr>
          <a:xfrm>
            <a:off x="7479720" y="1656000"/>
            <a:ext cx="2880000" cy="119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1C: Предприятие 8.3</a:t>
            </a:r>
            <a:endParaRPr b="1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TextShape 18"/>
          <p:cNvSpPr txBox="1"/>
          <p:nvPr/>
        </p:nvSpPr>
        <p:spPr>
          <a:xfrm>
            <a:off x="4968000" y="1628640"/>
            <a:ext cx="280800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600" spc="-1" strike="noStrike">
                <a:solidFill>
                  <a:srgbClr val="ffffff"/>
                </a:solidFill>
                <a:latin typeface="Arial"/>
              </a:rPr>
              <a:t>REST API</a:t>
            </a:r>
            <a:endParaRPr b="1" lang="ru-RU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1"/>
          <p:cNvGrpSpPr/>
          <p:nvPr/>
        </p:nvGrpSpPr>
        <p:grpSpPr>
          <a:xfrm>
            <a:off x="0" y="2103120"/>
            <a:ext cx="12191040" cy="1012320"/>
            <a:chOff x="0" y="2103120"/>
            <a:chExt cx="12191040" cy="1012320"/>
          </a:xfrm>
        </p:grpSpPr>
        <p:sp>
          <p:nvSpPr>
            <p:cNvPr id="309" name="CustomShape 2"/>
            <p:cNvSpPr/>
            <p:nvPr/>
          </p:nvSpPr>
          <p:spPr>
            <a:xfrm>
              <a:off x="0" y="2103120"/>
              <a:ext cx="12191040" cy="1012320"/>
            </a:xfrm>
            <a:custGeom>
              <a:avLst/>
              <a:gdLst/>
              <a:ahLst/>
              <a:rect l="l" t="t" r="r" b="b"/>
              <a:pathLst>
                <a:path w="12192000" h="1013460">
                  <a:moveTo>
                    <a:pt x="12192000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2192000" y="1013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514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CustomShape 3"/>
            <p:cNvSpPr/>
            <p:nvPr/>
          </p:nvSpPr>
          <p:spPr>
            <a:xfrm>
              <a:off x="720360" y="2234520"/>
              <a:ext cx="10449720" cy="7459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4"/>
            <p:cNvSpPr/>
            <p:nvPr/>
          </p:nvSpPr>
          <p:spPr>
            <a:xfrm>
              <a:off x="11018520" y="2189880"/>
              <a:ext cx="837000" cy="8388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2" name="CustomShape 5"/>
          <p:cNvSpPr/>
          <p:nvPr/>
        </p:nvSpPr>
        <p:spPr>
          <a:xfrm>
            <a:off x="714960" y="3633120"/>
            <a:ext cx="6903360" cy="2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Как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и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что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лицензируется </a:t>
            </a:r>
            <a:r>
              <a:rPr b="0" lang="ru-RU" sz="1600" spc="-100" strike="noStrike">
                <a:solidFill>
                  <a:srgbClr val="404040"/>
                </a:solidFill>
                <a:latin typeface="Arial"/>
                <a:ea typeface="DejaVu Sans"/>
              </a:rPr>
              <a:t>в </a:t>
            </a:r>
            <a:r>
              <a:rPr b="0" lang="ru-RU" sz="1600" spc="-131" strike="noStrike">
                <a:solidFill>
                  <a:srgbClr val="404040"/>
                </a:solidFill>
                <a:latin typeface="Arial"/>
                <a:ea typeface="DejaVu Sans"/>
              </a:rPr>
              <a:t>Кировка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и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какие </a:t>
            </a:r>
            <a:r>
              <a:rPr b="0" lang="ru-RU" sz="1600" spc="-114" strike="noStrike">
                <a:solidFill>
                  <a:srgbClr val="404040"/>
                </a:solidFill>
                <a:latin typeface="Arial"/>
                <a:ea typeface="DejaVu Sans"/>
              </a:rPr>
              <a:t>есть </a:t>
            </a:r>
            <a:r>
              <a:rPr b="0" lang="ru-RU" sz="1600" spc="-100" strike="noStrike">
                <a:solidFill>
                  <a:srgbClr val="404040"/>
                </a:solidFill>
                <a:latin typeface="Arial"/>
                <a:ea typeface="DejaVu Sans"/>
              </a:rPr>
              <a:t>варианты </a:t>
            </a:r>
            <a:r>
              <a:rPr b="0" lang="ru-RU" sz="1600" spc="-114" strike="noStrike">
                <a:solidFill>
                  <a:srgbClr val="404040"/>
                </a:solidFill>
                <a:latin typeface="Arial"/>
                <a:ea typeface="DejaVu Sans"/>
              </a:rPr>
              <a:t>для </a:t>
            </a:r>
            <a:r>
              <a:rPr b="0" lang="ru-RU" sz="1600" spc="-46" strike="noStrike">
                <a:solidFill>
                  <a:srgbClr val="404040"/>
                </a:solidFill>
                <a:latin typeface="Arial"/>
                <a:ea typeface="DejaVu Sans"/>
              </a:rPr>
              <a:t>покупки</a:t>
            </a:r>
            <a:r>
              <a:rPr b="0" lang="ru-RU" sz="1600" spc="43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решения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7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15" name="" descr=""/>
          <p:cNvPicPr/>
          <p:nvPr/>
        </p:nvPicPr>
        <p:blipFill>
          <a:blip r:embed="rId3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74280" y="476640"/>
            <a:ext cx="5430600" cy="683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2"/>
          <p:cNvSpPr/>
          <p:nvPr/>
        </p:nvSpPr>
        <p:spPr>
          <a:xfrm>
            <a:off x="661680" y="1988280"/>
            <a:ext cx="10438920" cy="132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just">
              <a:lnSpc>
                <a:spcPct val="120000"/>
              </a:lnSpc>
              <a:spcBef>
                <a:spcPts val="105"/>
              </a:spcBef>
            </a:pPr>
            <a:r>
              <a:rPr b="0" lang="ru-RU" sz="2400" spc="-126" strike="noStrike">
                <a:solidFill>
                  <a:srgbClr val="252525"/>
                </a:solidFill>
                <a:latin typeface="Arial"/>
                <a:ea typeface="DejaVu Sans"/>
              </a:rPr>
              <a:t>Лицензируется </a:t>
            </a:r>
            <a:r>
              <a:rPr b="0" lang="ru-RU" sz="2400" spc="-86" strike="noStrike">
                <a:solidFill>
                  <a:srgbClr val="252525"/>
                </a:solidFill>
                <a:latin typeface="Arial"/>
                <a:ea typeface="DejaVu Sans"/>
              </a:rPr>
              <a:t>конкретный </a:t>
            </a:r>
            <a:r>
              <a:rPr b="0" lang="ru-RU" sz="2400" spc="-131" strike="noStrike">
                <a:solidFill>
                  <a:srgbClr val="252525"/>
                </a:solidFill>
                <a:latin typeface="Arial"/>
                <a:ea typeface="DejaVu Sans"/>
              </a:rPr>
              <a:t>терминал </a:t>
            </a:r>
            <a:r>
              <a:rPr b="0" lang="ru-RU" sz="2400" spc="-137" strike="noStrike">
                <a:solidFill>
                  <a:srgbClr val="252525"/>
                </a:solidFill>
                <a:latin typeface="Arial"/>
                <a:ea typeface="DejaVu Sans"/>
              </a:rPr>
              <a:t>сбора данных </a:t>
            </a:r>
            <a:r>
              <a:rPr b="0" lang="ru-RU" sz="2400" spc="-80" strike="noStrike">
                <a:solidFill>
                  <a:srgbClr val="252525"/>
                </a:solidFill>
                <a:latin typeface="Arial"/>
                <a:ea typeface="DejaVu Sans"/>
              </a:rPr>
              <a:t>(по </a:t>
            </a:r>
            <a:r>
              <a:rPr b="0" lang="ru-RU" sz="2400" spc="-111" strike="noStrike">
                <a:solidFill>
                  <a:srgbClr val="252525"/>
                </a:solidFill>
                <a:latin typeface="Arial"/>
                <a:ea typeface="DejaVu Sans"/>
              </a:rPr>
              <a:t>уникальному </a:t>
            </a:r>
            <a:r>
              <a:rPr b="0" lang="ru-RU" sz="2400" spc="-75" strike="noStrike">
                <a:solidFill>
                  <a:srgbClr val="252525"/>
                </a:solidFill>
                <a:latin typeface="Arial"/>
                <a:ea typeface="DejaVu Sans"/>
              </a:rPr>
              <a:t>коду </a:t>
            </a:r>
            <a:r>
              <a:rPr b="0" lang="ru-RU" sz="2400" spc="-211" strike="noStrike">
                <a:solidFill>
                  <a:srgbClr val="252525"/>
                </a:solidFill>
                <a:latin typeface="Arial"/>
                <a:ea typeface="DejaVu Sans"/>
              </a:rPr>
              <a:t>ТСД).  </a:t>
            </a:r>
            <a:r>
              <a:rPr b="0" lang="ru-RU" sz="2400" spc="-171" strike="noStrike">
                <a:solidFill>
                  <a:srgbClr val="252525"/>
                </a:solidFill>
                <a:latin typeface="Arial"/>
                <a:ea typeface="DejaVu Sans"/>
              </a:rPr>
              <a:t>Для </a:t>
            </a:r>
            <a:r>
              <a:rPr b="0" lang="ru-RU" sz="2400" spc="-75" strike="noStrike">
                <a:solidFill>
                  <a:srgbClr val="252525"/>
                </a:solidFill>
                <a:latin typeface="Arial"/>
                <a:ea typeface="DejaVu Sans"/>
              </a:rPr>
              <a:t>каждого </a:t>
            </a:r>
            <a:r>
              <a:rPr b="0" lang="ru-RU" sz="2400" spc="-86" strike="noStrike">
                <a:solidFill>
                  <a:srgbClr val="252525"/>
                </a:solidFill>
                <a:latin typeface="Arial"/>
                <a:ea typeface="DejaVu Sans"/>
              </a:rPr>
              <a:t>нового </a:t>
            </a:r>
            <a:r>
              <a:rPr b="0" lang="ru-RU" sz="2400" spc="-140" strike="noStrike">
                <a:solidFill>
                  <a:srgbClr val="252525"/>
                </a:solidFill>
                <a:latin typeface="Arial"/>
                <a:ea typeface="DejaVu Sans"/>
              </a:rPr>
              <a:t>терминала </a:t>
            </a:r>
            <a:r>
              <a:rPr b="0" lang="ru-RU" sz="2400" spc="-72" strike="noStrike">
                <a:solidFill>
                  <a:srgbClr val="252525"/>
                </a:solidFill>
                <a:latin typeface="Arial"/>
                <a:ea typeface="DejaVu Sans"/>
              </a:rPr>
              <a:t>нужно </a:t>
            </a:r>
            <a:r>
              <a:rPr b="0" lang="ru-RU" sz="2400" spc="-151" strike="noStrike">
                <a:solidFill>
                  <a:srgbClr val="252525"/>
                </a:solidFill>
                <a:latin typeface="Arial"/>
                <a:ea typeface="DejaVu Sans"/>
              </a:rPr>
              <a:t>получать </a:t>
            </a:r>
            <a:r>
              <a:rPr b="0" lang="ru-RU" sz="2400" spc="-137" strike="noStrike">
                <a:solidFill>
                  <a:srgbClr val="252525"/>
                </a:solidFill>
                <a:latin typeface="Arial"/>
                <a:ea typeface="DejaVu Sans"/>
              </a:rPr>
              <a:t>отдельную </a:t>
            </a:r>
            <a:r>
              <a:rPr b="0" lang="ru-RU" sz="2400" spc="-106" strike="noStrike">
                <a:solidFill>
                  <a:srgbClr val="252525"/>
                </a:solidFill>
                <a:latin typeface="Arial"/>
                <a:ea typeface="DejaVu Sans"/>
              </a:rPr>
              <a:t>лицензию. </a:t>
            </a:r>
            <a:r>
              <a:rPr b="0" lang="ru-RU" sz="2400" spc="-185" strike="noStrike">
                <a:solidFill>
                  <a:srgbClr val="252525"/>
                </a:solidFill>
                <a:latin typeface="Arial"/>
                <a:ea typeface="DejaVu Sans"/>
              </a:rPr>
              <a:t>Без  </a:t>
            </a:r>
            <a:r>
              <a:rPr b="0" lang="ru-RU" sz="2400" spc="-106" strike="noStrike">
                <a:solidFill>
                  <a:srgbClr val="252525"/>
                </a:solidFill>
                <a:latin typeface="Arial"/>
                <a:ea typeface="DejaVu Sans"/>
              </a:rPr>
              <a:t>лицензии </a:t>
            </a:r>
            <a:r>
              <a:rPr b="0" lang="ru-RU" sz="2400" spc="-296" strike="noStrike">
                <a:solidFill>
                  <a:srgbClr val="252525"/>
                </a:solidFill>
                <a:latin typeface="Arial"/>
                <a:ea typeface="DejaVu Sans"/>
              </a:rPr>
              <a:t>ТСД </a:t>
            </a:r>
            <a:r>
              <a:rPr b="0" lang="ru-RU" sz="2400" spc="-151" strike="noStrike">
                <a:solidFill>
                  <a:srgbClr val="252525"/>
                </a:solidFill>
                <a:latin typeface="Arial"/>
                <a:ea typeface="DejaVu Sans"/>
              </a:rPr>
              <a:t>работает в</a:t>
            </a:r>
            <a:r>
              <a:rPr b="0" lang="ru-RU" sz="2400" spc="-350" strike="noStrike" u="heavy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Arial"/>
                <a:ea typeface="DejaVu Sans"/>
              </a:rPr>
              <a:t> </a:t>
            </a:r>
            <a:r>
              <a:rPr b="0" lang="ru-RU" sz="2400" spc="-97" strike="noStrike" u="heavy">
                <a:solidFill>
                  <a:srgbClr val="0000ff"/>
                </a:solidFill>
                <a:uFill>
                  <a:solidFill>
                    <a:srgbClr val="252525"/>
                  </a:solidFill>
                </a:uFill>
                <a:latin typeface="Arial"/>
                <a:ea typeface="DejaVu Sans"/>
                <a:hlinkClick r:id="rId2"/>
              </a:rPr>
              <a:t>демо-режиме</a:t>
            </a:r>
            <a:r>
              <a:rPr b="0" lang="ru-RU" sz="2400" spc="-97" strike="noStrike">
                <a:solidFill>
                  <a:srgbClr val="252525"/>
                </a:solidFill>
                <a:latin typeface="Arial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4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3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1224000" y="1217160"/>
            <a:ext cx="3528000" cy="62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4000" spc="-1" strike="noStrike">
                <a:solidFill>
                  <a:srgbClr val="ff0000"/>
                </a:solidFill>
                <a:latin typeface="Arial"/>
                <a:ea typeface="DejaVu Sans"/>
              </a:rPr>
              <a:t>КЛЕИМ КОДЫ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17600" y="246960"/>
            <a:ext cx="4679640" cy="683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3"/>
          <p:cNvSpPr/>
          <p:nvPr/>
        </p:nvSpPr>
        <p:spPr>
          <a:xfrm>
            <a:off x="2448000" y="4608000"/>
            <a:ext cx="1006920" cy="1762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4"/>
          <p:cNvSpPr/>
          <p:nvPr/>
        </p:nvSpPr>
        <p:spPr>
          <a:xfrm>
            <a:off x="7950960" y="4384080"/>
            <a:ext cx="1193040" cy="20959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5"/>
          <p:cNvSpPr/>
          <p:nvPr/>
        </p:nvSpPr>
        <p:spPr>
          <a:xfrm>
            <a:off x="7416000" y="1368000"/>
            <a:ext cx="2283840" cy="62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6"/>
          <p:cNvSpPr/>
          <p:nvPr/>
        </p:nvSpPr>
        <p:spPr>
          <a:xfrm>
            <a:off x="936000" y="2471400"/>
            <a:ext cx="4484520" cy="201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600" spc="-1" strike="noStrike">
                <a:solidFill>
                  <a:srgbClr val="252525"/>
                </a:solidFill>
                <a:latin typeface="Arial"/>
                <a:ea typeface="DejaVu Sans"/>
              </a:rPr>
              <a:t>Простая лицензия в «Кировке» для маркировки любой обуви. </a:t>
            </a:r>
            <a:endParaRPr b="0" lang="ru-RU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600" spc="-1" strike="noStrike">
                <a:solidFill>
                  <a:srgbClr val="252525"/>
                </a:solidFill>
                <a:latin typeface="Arial"/>
                <a:ea typeface="DejaVu Sans"/>
              </a:rPr>
              <a:t>Работает стабильно!</a:t>
            </a:r>
            <a:endParaRPr b="0" lang="ru-RU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2600" spc="-1" strike="noStrike">
              <a:latin typeface="Arial"/>
            </a:endParaRPr>
          </a:p>
        </p:txBody>
      </p:sp>
      <p:sp>
        <p:nvSpPr>
          <p:cNvPr id="327" name="CustomShape 7"/>
          <p:cNvSpPr/>
          <p:nvPr/>
        </p:nvSpPr>
        <p:spPr>
          <a:xfrm>
            <a:off x="6175800" y="2484000"/>
            <a:ext cx="4840200" cy="120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600" spc="-86" strike="noStrike">
                <a:solidFill>
                  <a:srgbClr val="252525"/>
                </a:solidFill>
                <a:latin typeface="Arial"/>
                <a:ea typeface="DejaVu Sans"/>
              </a:rPr>
              <a:t>Маркируйте обувь прямо на конвейере в любой точке планеты. Все границы открыты!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28" name="TextShape 8"/>
          <p:cNvSpPr txBox="1"/>
          <p:nvPr/>
        </p:nvSpPr>
        <p:spPr>
          <a:xfrm>
            <a:off x="5976000" y="1223640"/>
            <a:ext cx="5976000" cy="122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4000" spc="-1" strike="noStrike">
                <a:solidFill>
                  <a:srgbClr val="ff8000"/>
                </a:solidFill>
                <a:latin typeface="Arial"/>
              </a:rPr>
              <a:t>ЗАРУБЕЖНЫЙ СКЛАД</a:t>
            </a:r>
            <a:endParaRPr b="0" lang="ru-RU" sz="4000" spc="-1" strike="noStrike">
              <a:solidFill>
                <a:srgbClr val="ff8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0" name="Group 2"/>
          <p:cNvGrpSpPr/>
          <p:nvPr/>
        </p:nvGrpSpPr>
        <p:grpSpPr>
          <a:xfrm>
            <a:off x="417600" y="246960"/>
            <a:ext cx="6028920" cy="683280"/>
            <a:chOff x="417600" y="246960"/>
            <a:chExt cx="6028920" cy="683280"/>
          </a:xfrm>
        </p:grpSpPr>
        <p:sp>
          <p:nvSpPr>
            <p:cNvPr id="331" name="CustomShape 3"/>
            <p:cNvSpPr/>
            <p:nvPr/>
          </p:nvSpPr>
          <p:spPr>
            <a:xfrm>
              <a:off x="417600" y="246960"/>
              <a:ext cx="1167840" cy="68328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CustomShape 4"/>
            <p:cNvSpPr/>
            <p:nvPr/>
          </p:nvSpPr>
          <p:spPr>
            <a:xfrm>
              <a:off x="1417680" y="246960"/>
              <a:ext cx="3263040" cy="68328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CustomShape 5"/>
            <p:cNvSpPr/>
            <p:nvPr/>
          </p:nvSpPr>
          <p:spPr>
            <a:xfrm>
              <a:off x="4505400" y="246960"/>
              <a:ext cx="1679040" cy="6832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CustomShape 6"/>
            <p:cNvSpPr/>
            <p:nvPr/>
          </p:nvSpPr>
          <p:spPr>
            <a:xfrm>
              <a:off x="5849640" y="246960"/>
              <a:ext cx="596880" cy="68328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5" name="CustomShape 7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36" name="" descr=""/>
          <p:cNvPicPr/>
          <p:nvPr/>
        </p:nvPicPr>
        <p:blipFill>
          <a:blip r:embed="rId5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  <p:pic>
        <p:nvPicPr>
          <p:cNvPr id="337" name="" descr=""/>
          <p:cNvPicPr/>
          <p:nvPr/>
        </p:nvPicPr>
        <p:blipFill>
          <a:blip r:embed="rId6"/>
          <a:stretch/>
        </p:blipFill>
        <p:spPr>
          <a:xfrm>
            <a:off x="120240" y="1224000"/>
            <a:ext cx="12191760" cy="503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1"/>
          <p:cNvGrpSpPr/>
          <p:nvPr/>
        </p:nvGrpSpPr>
        <p:grpSpPr>
          <a:xfrm>
            <a:off x="417600" y="246960"/>
            <a:ext cx="6700320" cy="683280"/>
            <a:chOff x="417600" y="246960"/>
            <a:chExt cx="6700320" cy="683280"/>
          </a:xfrm>
        </p:grpSpPr>
        <p:sp>
          <p:nvSpPr>
            <p:cNvPr id="339" name="CustomShape 2"/>
            <p:cNvSpPr/>
            <p:nvPr/>
          </p:nvSpPr>
          <p:spPr>
            <a:xfrm>
              <a:off x="417600" y="246960"/>
              <a:ext cx="2814480" cy="68328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3"/>
            <p:cNvSpPr/>
            <p:nvPr/>
          </p:nvSpPr>
          <p:spPr>
            <a:xfrm>
              <a:off x="3039120" y="246960"/>
              <a:ext cx="964080" cy="68328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CustomShape 4"/>
            <p:cNvSpPr/>
            <p:nvPr/>
          </p:nvSpPr>
          <p:spPr>
            <a:xfrm>
              <a:off x="3805920" y="246960"/>
              <a:ext cx="3312000" cy="6832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2" name="CustomShape 5"/>
          <p:cNvSpPr/>
          <p:nvPr/>
        </p:nvSpPr>
        <p:spPr>
          <a:xfrm>
            <a:off x="538200" y="1700640"/>
            <a:ext cx="7666200" cy="31338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6"/>
          <p:cNvSpPr/>
          <p:nvPr/>
        </p:nvSpPr>
        <p:spPr>
          <a:xfrm>
            <a:off x="741600" y="1689840"/>
            <a:ext cx="11137680" cy="19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6870600">
              <a:lnSpc>
                <a:spcPct val="100000"/>
              </a:lnSpc>
              <a:spcBef>
                <a:spcPts val="99"/>
              </a:spcBef>
            </a:pPr>
            <a:r>
              <a:rPr b="0" lang="ru-RU" sz="5400" spc="-537" strike="noStrike">
                <a:solidFill>
                  <a:srgbClr val="403d3d"/>
                </a:solidFill>
                <a:latin typeface="Arial"/>
                <a:ea typeface="DejaVu Sans"/>
              </a:rPr>
              <a:t>20% </a:t>
            </a:r>
            <a:r>
              <a:rPr b="0" lang="ru-RU" sz="5400" spc="-270" strike="noStrike">
                <a:solidFill>
                  <a:srgbClr val="403d3d"/>
                </a:solidFill>
                <a:latin typeface="Arial"/>
                <a:ea typeface="DejaVu Sans"/>
              </a:rPr>
              <a:t>1</a:t>
            </a:r>
            <a:r>
              <a:rPr b="0" lang="ru-RU" sz="5400" spc="-236" strike="noStrike">
                <a:solidFill>
                  <a:srgbClr val="403d3d"/>
                </a:solidFill>
                <a:latin typeface="Arial"/>
                <a:ea typeface="DejaVu Sans"/>
              </a:rPr>
              <a:t> </a:t>
            </a:r>
            <a:r>
              <a:rPr b="0" lang="ru-RU" sz="5400" spc="-197" strike="noStrike">
                <a:solidFill>
                  <a:srgbClr val="403d3d"/>
                </a:solidFill>
                <a:latin typeface="Arial"/>
                <a:ea typeface="DejaVu Sans"/>
              </a:rPr>
              <a:t>год</a:t>
            </a:r>
            <a:br/>
            <a:br/>
            <a:r>
              <a:rPr b="0" lang="ru-RU" sz="5400" spc="-537" strike="noStrike">
                <a:solidFill>
                  <a:srgbClr val="403d3d"/>
                </a:solidFill>
                <a:latin typeface="Arial"/>
                <a:ea typeface="DejaVu Sans"/>
              </a:rPr>
              <a:t>30% </a:t>
            </a:r>
            <a:r>
              <a:rPr b="0" lang="ru-RU" sz="5400" spc="-350" strike="noStrike">
                <a:solidFill>
                  <a:srgbClr val="403d3d"/>
                </a:solidFill>
                <a:latin typeface="Arial"/>
                <a:ea typeface="DejaVu Sans"/>
              </a:rPr>
              <a:t>за </a:t>
            </a:r>
            <a:r>
              <a:rPr b="0" lang="ru-RU" sz="5400" spc="-270" strike="noStrike">
                <a:solidFill>
                  <a:srgbClr val="403d3d"/>
                </a:solidFill>
                <a:latin typeface="Arial"/>
                <a:ea typeface="DejaVu Sans"/>
              </a:rPr>
              <a:t>2</a:t>
            </a:r>
            <a:r>
              <a:rPr b="0" lang="ru-RU" sz="5400" spc="-301" strike="noStrike">
                <a:solidFill>
                  <a:srgbClr val="403d3d"/>
                </a:solidFill>
                <a:latin typeface="Arial"/>
                <a:ea typeface="DejaVu Sans"/>
              </a:rPr>
              <a:t> </a:t>
            </a:r>
            <a:r>
              <a:rPr b="0" lang="ru-RU" sz="5400" spc="-276" strike="noStrike">
                <a:solidFill>
                  <a:srgbClr val="403d3d"/>
                </a:solidFill>
                <a:latin typeface="Arial"/>
                <a:ea typeface="DejaVu Sans"/>
              </a:rPr>
              <a:t>года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"/>
          <p:cNvSpPr/>
          <p:nvPr/>
        </p:nvSpPr>
        <p:spPr>
          <a:xfrm>
            <a:off x="2708280" y="2325240"/>
            <a:ext cx="6205320" cy="6210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3"/>
          <p:cNvSpPr/>
          <p:nvPr/>
        </p:nvSpPr>
        <p:spPr>
          <a:xfrm>
            <a:off x="7988040" y="4845600"/>
            <a:ext cx="3950640" cy="11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000" spc="-140" strike="noStrike">
                <a:solidFill>
                  <a:srgbClr val="252525"/>
                </a:solidFill>
                <a:latin typeface="Arial"/>
                <a:ea typeface="DejaVu Sans"/>
              </a:rPr>
              <a:t>Беляев Олег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000" spc="-225" strike="noStrike">
                <a:solidFill>
                  <a:srgbClr val="252525"/>
                </a:solidFill>
                <a:latin typeface="Arial"/>
                <a:ea typeface="DejaVu Sans"/>
              </a:rPr>
              <a:t>Менеджер по работе с клиентами </a:t>
            </a:r>
            <a:r>
              <a:rPr b="0" lang="ru-RU" sz="2000" spc="-114" strike="noStrike">
                <a:solidFill>
                  <a:srgbClr val="252525"/>
                </a:solidFill>
                <a:latin typeface="Arial"/>
                <a:ea typeface="DejaVu Sans"/>
              </a:rPr>
              <a:t>  </a:t>
            </a:r>
            <a:r>
              <a:rPr b="0" lang="ru-RU" sz="1800" spc="-111" strike="noStrike" u="sng">
                <a:solidFill>
                  <a:srgbClr val="0000ff"/>
                </a:solidFill>
                <a:uFill>
                  <a:solidFill>
                    <a:srgbClr val="226fcd"/>
                  </a:solidFill>
                </a:uFill>
                <a:latin typeface="Arial"/>
                <a:ea typeface="DejaVu Sans"/>
              </a:rPr>
              <a:t>sale21@iqsklad.ru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b="0" lang="ru-RU" sz="1800" spc="-100" strike="noStrike">
                <a:solidFill>
                  <a:srgbClr val="0000ff"/>
                </a:solidFill>
                <a:latin typeface="Arial"/>
                <a:ea typeface="DejaVu Sans"/>
              </a:rPr>
              <a:t>тел.: </a:t>
            </a:r>
            <a:r>
              <a:rPr b="0" lang="ru-RU" sz="1800" spc="-97" strike="noStrike">
                <a:solidFill>
                  <a:srgbClr val="0000ff"/>
                </a:solidFill>
                <a:latin typeface="Arial"/>
                <a:ea typeface="DejaVu Sans"/>
              </a:rPr>
              <a:t>+7(495) 212</a:t>
            </a:r>
            <a:r>
              <a:rPr b="0" lang="ru-RU" sz="1800" spc="-86" strike="noStrike">
                <a:solidFill>
                  <a:srgbClr val="0000ff"/>
                </a:solidFill>
                <a:latin typeface="Arial"/>
                <a:ea typeface="DejaVu Sans"/>
              </a:rPr>
              <a:t>-15-22 </a:t>
            </a:r>
            <a:r>
              <a:rPr b="0" lang="ru-RU" sz="1800" spc="-72" strike="noStrike">
                <a:solidFill>
                  <a:srgbClr val="0000ff"/>
                </a:solidFill>
                <a:latin typeface="Arial"/>
                <a:ea typeface="DejaVu Sans"/>
              </a:rPr>
              <a:t>доб.</a:t>
            </a:r>
            <a:r>
              <a:rPr b="0" lang="ru-RU" sz="1800" spc="-86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r>
              <a:rPr b="0" lang="ru-RU" sz="1800" spc="-92" strike="noStrike">
                <a:solidFill>
                  <a:srgbClr val="0000ff"/>
                </a:solidFill>
                <a:latin typeface="Arial"/>
                <a:ea typeface="DejaVu Sans"/>
              </a:rPr>
              <a:t>116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48" name="" descr=""/>
          <p:cNvPicPr/>
          <p:nvPr/>
        </p:nvPicPr>
        <p:blipFill>
          <a:blip r:embed="rId2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96600" y="540000"/>
            <a:ext cx="7078680" cy="683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690120" y="1969560"/>
            <a:ext cx="8578440" cy="397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960" bIns="0">
            <a:spAutoFit/>
          </a:bodyPr>
          <a:p>
            <a:pPr marL="70560">
              <a:lnSpc>
                <a:spcPct val="100000"/>
              </a:lnSpc>
              <a:spcBef>
                <a:spcPts val="315"/>
              </a:spcBef>
            </a:pPr>
            <a:r>
              <a:rPr b="0" lang="ru-RU" sz="1600" spc="-126" strike="noStrike">
                <a:solidFill>
                  <a:srgbClr val="404040"/>
                </a:solidFill>
                <a:latin typeface="Arial"/>
                <a:ea typeface="DejaVu Sans"/>
              </a:rPr>
              <a:t>Что </a:t>
            </a:r>
            <a:r>
              <a:rPr b="0" lang="ru-RU" sz="1600" spc="-106" strike="noStrike">
                <a:solidFill>
                  <a:srgbClr val="404040"/>
                </a:solidFill>
                <a:latin typeface="Arial"/>
                <a:ea typeface="DejaVu Sans"/>
              </a:rPr>
              <a:t>за </a:t>
            </a: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компания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Клеверенс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и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чем 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она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вообще</a:t>
            </a:r>
            <a:r>
              <a:rPr b="0" lang="ru-RU" sz="1600" spc="-1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106" strike="noStrike">
                <a:solidFill>
                  <a:srgbClr val="404040"/>
                </a:solidFill>
                <a:latin typeface="Arial"/>
                <a:ea typeface="DejaVu Sans"/>
              </a:rPr>
              <a:t>занимается?</a:t>
            </a:r>
            <a:endParaRPr b="0" lang="ru-RU" sz="1600" spc="-1" strike="noStrike">
              <a:latin typeface="Arial"/>
            </a:endParaRPr>
          </a:p>
          <a:p>
            <a:pPr marL="313200" indent="-293400">
              <a:lnSpc>
                <a:spcPct val="100000"/>
              </a:lnSpc>
              <a:spcBef>
                <a:spcPts val="326"/>
              </a:spcBef>
              <a:buClr>
                <a:srgbClr val="404040"/>
              </a:buClr>
              <a:buFont typeface="StarSymbol"/>
              <a:buAutoNum type="arabicPeriod" startAt="2"/>
            </a:pPr>
            <a:r>
              <a:rPr b="0" lang="ru-RU" sz="2400" spc="-191" strike="noStrike">
                <a:solidFill>
                  <a:srgbClr val="404040"/>
                </a:solidFill>
                <a:latin typeface="Arial"/>
                <a:ea typeface="DejaVu Sans"/>
              </a:rPr>
              <a:t>Что </a:t>
            </a:r>
            <a:r>
              <a:rPr b="0" lang="ru-RU" sz="2400" spc="-137" strike="noStrike">
                <a:solidFill>
                  <a:srgbClr val="404040"/>
                </a:solidFill>
                <a:latin typeface="Arial"/>
                <a:ea typeface="DejaVu Sans"/>
              </a:rPr>
              <a:t>такое </a:t>
            </a:r>
            <a:r>
              <a:rPr b="0" lang="ru-RU" sz="2400" spc="-66" strike="noStrike">
                <a:solidFill>
                  <a:srgbClr val="404040"/>
                </a:solidFill>
                <a:latin typeface="Arial"/>
                <a:ea typeface="DejaVu Sans"/>
              </a:rPr>
              <a:t>Mobile </a:t>
            </a:r>
            <a:r>
              <a:rPr b="0" lang="ru-RU" sz="2400" spc="-321" strike="noStrike">
                <a:solidFill>
                  <a:srgbClr val="404040"/>
                </a:solidFill>
                <a:latin typeface="Arial"/>
                <a:ea typeface="DejaVu Sans"/>
              </a:rPr>
              <a:t>SMARTS: Кировка</a:t>
            </a:r>
            <a:r>
              <a:rPr b="0" lang="ru-RU" sz="2400" spc="-160" strike="noStrike">
                <a:solidFill>
                  <a:srgbClr val="404040"/>
                </a:solidFill>
                <a:latin typeface="Arial"/>
                <a:ea typeface="DejaVu Sans"/>
              </a:rPr>
              <a:t>?</a:t>
            </a:r>
            <a:endParaRPr b="0" lang="ru-RU" sz="2400" spc="-1" strike="noStrike">
              <a:latin typeface="Arial"/>
            </a:endParaRPr>
          </a:p>
          <a:p>
            <a:pPr marL="43920">
              <a:lnSpc>
                <a:spcPct val="100000"/>
              </a:lnSpc>
              <a:spcBef>
                <a:spcPts val="890"/>
              </a:spcBef>
            </a:pPr>
            <a:r>
              <a:rPr b="0" lang="ru-RU" sz="1600" spc="-126" strike="noStrike">
                <a:solidFill>
                  <a:srgbClr val="404040"/>
                </a:solidFill>
                <a:latin typeface="Arial"/>
                <a:ea typeface="DejaVu Sans"/>
              </a:rPr>
              <a:t>Зачем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нужен </a:t>
            </a:r>
            <a:r>
              <a:rPr b="0" lang="ru-RU" sz="1600" spc="-106" strike="noStrike">
                <a:solidFill>
                  <a:srgbClr val="404040"/>
                </a:solidFill>
                <a:latin typeface="Arial"/>
                <a:ea typeface="DejaVu Sans"/>
              </a:rPr>
              <a:t>этот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продукт? Кому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он 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подходит? </a:t>
            </a: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Как поможет</a:t>
            </a:r>
            <a:r>
              <a:rPr b="0" lang="ru-RU" sz="1600" spc="-15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бизнесу?</a:t>
            </a:r>
            <a:endParaRPr b="0" lang="ru-RU" sz="1600" spc="-1" strike="noStrike">
              <a:latin typeface="Arial"/>
            </a:endParaRPr>
          </a:p>
          <a:p>
            <a:pPr marL="306720" indent="-293400">
              <a:lnSpc>
                <a:spcPct val="100000"/>
              </a:lnSpc>
              <a:spcBef>
                <a:spcPts val="794"/>
              </a:spcBef>
              <a:buClr>
                <a:srgbClr val="404040"/>
              </a:buClr>
              <a:buFont typeface="StarSymbol"/>
              <a:buAutoNum type="arabicPeriod" startAt="3"/>
            </a:pPr>
            <a:r>
              <a:rPr b="0" lang="ru-RU" sz="2400" spc="-137" strike="noStrike">
                <a:solidFill>
                  <a:srgbClr val="404040"/>
                </a:solidFill>
                <a:latin typeface="Arial"/>
                <a:ea typeface="DejaVu Sans"/>
              </a:rPr>
              <a:t>Возможности</a:t>
            </a:r>
            <a:r>
              <a:rPr b="0" lang="ru-RU" sz="2400" spc="-197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2400" spc="-120" strike="noStrike">
                <a:solidFill>
                  <a:srgbClr val="404040"/>
                </a:solidFill>
                <a:latin typeface="Arial"/>
                <a:ea typeface="DejaVu Sans"/>
              </a:rPr>
              <a:t>продукта</a:t>
            </a:r>
            <a:endParaRPr b="0" lang="ru-RU" sz="2400" spc="-1" strike="noStrike">
              <a:latin typeface="Arial"/>
            </a:endParaRPr>
          </a:p>
          <a:p>
            <a:pPr marL="30600">
              <a:lnSpc>
                <a:spcPct val="100000"/>
              </a:lnSpc>
              <a:spcBef>
                <a:spcPts val="955"/>
              </a:spcBef>
            </a:pPr>
            <a:r>
              <a:rPr b="0" lang="ru-RU" sz="1600" spc="-75" strike="noStrike">
                <a:solidFill>
                  <a:srgbClr val="404040"/>
                </a:solidFill>
                <a:latin typeface="Arial"/>
                <a:ea typeface="DejaVu Sans"/>
              </a:rPr>
              <a:t>Поговорим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о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том, </a:t>
            </a:r>
            <a:r>
              <a:rPr b="0" lang="ru-RU" sz="1600" spc="-55" strike="noStrike">
                <a:solidFill>
                  <a:srgbClr val="404040"/>
                </a:solidFill>
                <a:latin typeface="Arial"/>
                <a:ea typeface="DejaVu Sans"/>
              </a:rPr>
              <a:t>какие </a:t>
            </a:r>
            <a:r>
              <a:rPr b="0" lang="ru-RU" sz="1600" spc="-75" strike="noStrike">
                <a:solidFill>
                  <a:srgbClr val="404040"/>
                </a:solidFill>
                <a:latin typeface="Arial"/>
                <a:ea typeface="DejaVu Sans"/>
              </a:rPr>
              <a:t>операции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можно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автоматизировать </a:t>
            </a:r>
            <a:r>
              <a:rPr b="0" lang="ru-RU" sz="1600" spc="-126" strike="noStrike">
                <a:solidFill>
                  <a:srgbClr val="404040"/>
                </a:solidFill>
                <a:latin typeface="Arial"/>
                <a:ea typeface="DejaVu Sans"/>
              </a:rPr>
              <a:t>с 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помощью </a:t>
            </a:r>
            <a:r>
              <a:rPr b="0" lang="ru-RU" sz="1600" spc="-41" strike="noStrike">
                <a:solidFill>
                  <a:srgbClr val="404040"/>
                </a:solidFill>
                <a:latin typeface="Arial"/>
                <a:ea typeface="DejaVu Sans"/>
              </a:rPr>
              <a:t>Mobile </a:t>
            </a:r>
            <a:r>
              <a:rPr b="0" lang="ru-RU" sz="1600" spc="-205" strike="noStrike">
                <a:solidFill>
                  <a:srgbClr val="404040"/>
                </a:solidFill>
                <a:latin typeface="Arial"/>
                <a:ea typeface="DejaVu Sans"/>
              </a:rPr>
              <a:t>SMARTS: </a:t>
            </a:r>
            <a:r>
              <a:rPr b="0" lang="ru-RU" sz="1600" spc="-131" strike="noStrike">
                <a:solidFill>
                  <a:srgbClr val="404040"/>
                </a:solidFill>
                <a:latin typeface="Arial"/>
                <a:ea typeface="DejaVu Sans"/>
              </a:rPr>
              <a:t>Кировка</a:t>
            </a:r>
            <a:r>
              <a:rPr b="0" lang="ru-RU" sz="1600" spc="-7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46" strike="noStrike">
                <a:solidFill>
                  <a:srgbClr val="404040"/>
                </a:solidFill>
                <a:latin typeface="Arial"/>
                <a:ea typeface="DejaVu Sans"/>
              </a:rPr>
              <a:t>и</a:t>
            </a:r>
            <a:endParaRPr b="0" lang="ru-RU" sz="1600" spc="-1" strike="noStrike">
              <a:latin typeface="Arial"/>
            </a:endParaRPr>
          </a:p>
          <a:p>
            <a:pPr marL="30600">
              <a:lnSpc>
                <a:spcPct val="100000"/>
              </a:lnSpc>
            </a:pP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перечислим </a:t>
            </a: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его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ключевые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особенности.</a:t>
            </a:r>
            <a:endParaRPr b="0" lang="ru-RU" sz="1600" spc="-1" strike="noStrike">
              <a:latin typeface="Arial"/>
            </a:endParaRPr>
          </a:p>
          <a:p>
            <a:pPr marL="313200" indent="-293400">
              <a:lnSpc>
                <a:spcPct val="100000"/>
              </a:lnSpc>
              <a:spcBef>
                <a:spcPts val="386"/>
              </a:spcBef>
              <a:buClr>
                <a:srgbClr val="404040"/>
              </a:buClr>
              <a:buFont typeface="StarSymbol"/>
              <a:buAutoNum type="arabicPeriod" startAt="4"/>
            </a:pPr>
            <a:r>
              <a:rPr b="0" lang="ru-RU" sz="2400" spc="-145" strike="noStrike">
                <a:solidFill>
                  <a:srgbClr val="404040"/>
                </a:solidFill>
                <a:latin typeface="Arial"/>
                <a:ea typeface="DejaVu Sans"/>
              </a:rPr>
              <a:t>Технологии</a:t>
            </a:r>
            <a:endParaRPr b="0" lang="ru-RU" sz="2400" spc="-1" strike="noStrike">
              <a:latin typeface="Arial"/>
            </a:endParaRPr>
          </a:p>
          <a:p>
            <a:pPr marL="36720">
              <a:lnSpc>
                <a:spcPct val="100000"/>
              </a:lnSpc>
              <a:spcBef>
                <a:spcPts val="961"/>
              </a:spcBef>
            </a:pPr>
            <a:r>
              <a:rPr b="0" lang="ru-RU" sz="1600" spc="-182" strike="noStrike">
                <a:solidFill>
                  <a:srgbClr val="404040"/>
                </a:solidFill>
                <a:latin typeface="Arial"/>
                <a:ea typeface="DejaVu Sans"/>
              </a:rPr>
              <a:t>Эта </a:t>
            </a:r>
            <a:r>
              <a:rPr b="0" lang="ru-RU" sz="1600" spc="-120" strike="noStrike">
                <a:solidFill>
                  <a:srgbClr val="404040"/>
                </a:solidFill>
                <a:latin typeface="Arial"/>
                <a:ea typeface="DejaVu Sans"/>
              </a:rPr>
              <a:t>часть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о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внутренней «начинке» </a:t>
            </a:r>
            <a:r>
              <a:rPr b="0" lang="ru-RU" sz="1600" spc="-75" strike="noStrike">
                <a:solidFill>
                  <a:srgbClr val="404040"/>
                </a:solidFill>
                <a:latin typeface="Arial"/>
                <a:ea typeface="DejaVu Sans"/>
              </a:rPr>
              <a:t>продукта. </a:t>
            </a:r>
            <a:r>
              <a:rPr b="0" lang="ru-RU" sz="1600" spc="-205" strike="noStrike">
                <a:solidFill>
                  <a:srgbClr val="404040"/>
                </a:solidFill>
                <a:latin typeface="Arial"/>
                <a:ea typeface="DejaVu Sans"/>
              </a:rPr>
              <a:t>О 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том </a:t>
            </a:r>
            <a:r>
              <a:rPr b="0" lang="ru-RU" sz="1600" spc="-55" strike="noStrike">
                <a:solidFill>
                  <a:srgbClr val="404040"/>
                </a:solidFill>
                <a:latin typeface="Arial"/>
                <a:ea typeface="DejaVu Sans"/>
              </a:rPr>
              <a:t>какие 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технологии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использует </a:t>
            </a:r>
            <a:r>
              <a:rPr b="0" lang="ru-RU" sz="1600" spc="-171" strike="noStrike">
                <a:solidFill>
                  <a:srgbClr val="404040"/>
                </a:solidFill>
                <a:latin typeface="Arial"/>
                <a:ea typeface="DejaVu Sans"/>
              </a:rPr>
              <a:t>софт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и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какие</a:t>
            </a:r>
            <a:r>
              <a:rPr b="0" lang="ru-RU" sz="1600" spc="131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114" strike="noStrike">
                <a:solidFill>
                  <a:srgbClr val="404040"/>
                </a:solidFill>
                <a:latin typeface="Arial"/>
                <a:ea typeface="DejaVu Sans"/>
              </a:rPr>
              <a:t>есть</a:t>
            </a:r>
            <a:endParaRPr b="0" lang="ru-RU" sz="1600" spc="-1" strike="noStrike">
              <a:latin typeface="Arial"/>
            </a:endParaRPr>
          </a:p>
          <a:p>
            <a:pPr marL="36720">
              <a:lnSpc>
                <a:spcPct val="100000"/>
              </a:lnSpc>
            </a:pP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возможности</a:t>
            </a:r>
            <a:r>
              <a:rPr b="0" lang="ru-RU" sz="1600" spc="-55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75" strike="noStrike">
                <a:solidFill>
                  <a:srgbClr val="404040"/>
                </a:solidFill>
                <a:latin typeface="Arial"/>
                <a:ea typeface="DejaVu Sans"/>
              </a:rPr>
              <a:t>интеграции.</a:t>
            </a:r>
            <a:endParaRPr b="0" lang="ru-RU" sz="1600" spc="-1" strike="noStrike">
              <a:latin typeface="Arial"/>
            </a:endParaRPr>
          </a:p>
          <a:p>
            <a:pPr marL="313200" indent="-293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StarSymbol"/>
              <a:buAutoNum type="arabicPeriod" startAt="5"/>
            </a:pPr>
            <a:r>
              <a:rPr b="0" lang="ru-RU" sz="2400" spc="-145" strike="noStrike">
                <a:solidFill>
                  <a:srgbClr val="404040"/>
                </a:solidFill>
                <a:latin typeface="Arial"/>
                <a:ea typeface="DejaVu Sans"/>
              </a:rPr>
              <a:t>Политика </a:t>
            </a:r>
            <a:r>
              <a:rPr b="0" lang="ru-RU" sz="2400" spc="-137" strike="noStrike">
                <a:solidFill>
                  <a:srgbClr val="404040"/>
                </a:solidFill>
                <a:latin typeface="Arial"/>
                <a:ea typeface="DejaVu Sans"/>
              </a:rPr>
              <a:t>лицензирования </a:t>
            </a:r>
            <a:r>
              <a:rPr b="0" lang="ru-RU" sz="2400" spc="-72" strike="noStrike">
                <a:solidFill>
                  <a:srgbClr val="404040"/>
                </a:solidFill>
                <a:latin typeface="Arial"/>
                <a:ea typeface="DejaVu Sans"/>
              </a:rPr>
              <a:t>и</a:t>
            </a:r>
            <a:r>
              <a:rPr b="0" lang="ru-RU" sz="2400" spc="-250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2400" spc="-137" strike="noStrike">
                <a:solidFill>
                  <a:srgbClr val="404040"/>
                </a:solidFill>
                <a:latin typeface="Arial"/>
                <a:ea typeface="DejaVu Sans"/>
              </a:rPr>
              <a:t>цены</a:t>
            </a:r>
            <a:endParaRPr b="0" lang="ru-RU" sz="2400" spc="-1" strike="noStrike">
              <a:latin typeface="Arial"/>
            </a:endParaRPr>
          </a:p>
          <a:p>
            <a:pPr marL="36720">
              <a:lnSpc>
                <a:spcPct val="100000"/>
              </a:lnSpc>
              <a:spcBef>
                <a:spcPts val="955"/>
              </a:spcBef>
            </a:pP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Как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и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что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лицензируется. </a:t>
            </a: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Как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можно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приобрести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продукцию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Клеверенс.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690120" y="1518120"/>
            <a:ext cx="2405160" cy="3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pc="-100" strike="noStrike">
                <a:solidFill>
                  <a:srgbClr val="404040"/>
                </a:solidFill>
                <a:latin typeface="Arial"/>
                <a:ea typeface="DejaVu Sans"/>
              </a:rPr>
              <a:t>1. </a:t>
            </a:r>
            <a:r>
              <a:rPr b="0" lang="ru-RU" sz="2400" spc="-301" strike="noStrike">
                <a:solidFill>
                  <a:srgbClr val="404040"/>
                </a:solidFill>
                <a:latin typeface="Arial"/>
                <a:ea typeface="DejaVu Sans"/>
              </a:rPr>
              <a:t>О</a:t>
            </a:r>
            <a:r>
              <a:rPr b="0" lang="ru-RU" sz="2400" spc="-290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2400" spc="-97" strike="noStrike">
                <a:solidFill>
                  <a:srgbClr val="404040"/>
                </a:solidFill>
                <a:latin typeface="Arial"/>
                <a:ea typeface="DejaVu Sans"/>
              </a:rPr>
              <a:t>компании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720000" y="626400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1"/>
          <p:cNvGrpSpPr/>
          <p:nvPr/>
        </p:nvGrpSpPr>
        <p:grpSpPr>
          <a:xfrm>
            <a:off x="674280" y="596880"/>
            <a:ext cx="4174560" cy="838800"/>
            <a:chOff x="674280" y="596880"/>
            <a:chExt cx="4174560" cy="838800"/>
          </a:xfrm>
        </p:grpSpPr>
        <p:sp>
          <p:nvSpPr>
            <p:cNvPr id="202" name="CustomShape 2"/>
            <p:cNvSpPr/>
            <p:nvPr/>
          </p:nvSpPr>
          <p:spPr>
            <a:xfrm>
              <a:off x="674280" y="596880"/>
              <a:ext cx="1050480" cy="8388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CustomShape 3"/>
            <p:cNvSpPr/>
            <p:nvPr/>
          </p:nvSpPr>
          <p:spPr>
            <a:xfrm>
              <a:off x="1355400" y="596880"/>
              <a:ext cx="3493440" cy="8388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4" name="CustomShape 4"/>
          <p:cNvSpPr/>
          <p:nvPr/>
        </p:nvSpPr>
        <p:spPr>
          <a:xfrm>
            <a:off x="862560" y="1945080"/>
            <a:ext cx="7873560" cy="86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800" spc="-182" strike="noStrike">
                <a:solidFill>
                  <a:srgbClr val="ff5142"/>
                </a:solidFill>
                <a:latin typeface="Arial"/>
                <a:ea typeface="DejaVu Sans"/>
              </a:rPr>
              <a:t>«Умный Склад» </a:t>
            </a:r>
            <a:r>
              <a:rPr b="0" lang="ru-RU" sz="2800" spc="-270" strike="noStrike">
                <a:solidFill>
                  <a:srgbClr val="ff5142"/>
                </a:solidFill>
                <a:latin typeface="Arial"/>
                <a:ea typeface="DejaVu Sans"/>
              </a:rPr>
              <a:t>— поставщик решений для автоматизации складов/производств/магазинов</a:t>
            </a:r>
            <a:r>
              <a:rPr b="0" lang="ru-RU" sz="2800" spc="-145" strike="noStrike">
                <a:solidFill>
                  <a:srgbClr val="ff5142"/>
                </a:solidFill>
                <a:latin typeface="Arial"/>
                <a:ea typeface="DejaVu Sans"/>
              </a:rPr>
              <a:t>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862560" y="3354480"/>
            <a:ext cx="10949040" cy="16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50000"/>
              </a:lnSpc>
              <a:spcBef>
                <a:spcPts val="105"/>
              </a:spcBef>
            </a:pPr>
            <a:r>
              <a:rPr b="0" lang="ru-RU" sz="2400" spc="-165" strike="noStrike">
                <a:solidFill>
                  <a:srgbClr val="000000"/>
                </a:solidFill>
                <a:latin typeface="Arial"/>
                <a:ea typeface="DejaVu Sans"/>
              </a:rPr>
              <a:t>Занимается </a:t>
            </a:r>
            <a:r>
              <a:rPr b="0" lang="ru-RU" sz="2400" spc="-114" strike="noStrike">
                <a:solidFill>
                  <a:srgbClr val="000000"/>
                </a:solidFill>
                <a:latin typeface="Arial"/>
                <a:ea typeface="DejaVu Sans"/>
              </a:rPr>
              <a:t>поставками всего спектра оборудования для учета, программного обеспечения, расходных материалов. Оказывает услуги по интеграции, ремонту, техподдержке оборудования.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6" name="CustomShape 6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7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1992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0" name="Group 2"/>
          <p:cNvGrpSpPr/>
          <p:nvPr/>
        </p:nvGrpSpPr>
        <p:grpSpPr>
          <a:xfrm>
            <a:off x="674280" y="613080"/>
            <a:ext cx="10741320" cy="838800"/>
            <a:chOff x="674280" y="613080"/>
            <a:chExt cx="10741320" cy="838800"/>
          </a:xfrm>
        </p:grpSpPr>
        <p:sp>
          <p:nvSpPr>
            <p:cNvPr id="211" name="CustomShape 3"/>
            <p:cNvSpPr/>
            <p:nvPr/>
          </p:nvSpPr>
          <p:spPr>
            <a:xfrm>
              <a:off x="674280" y="613080"/>
              <a:ext cx="5126040" cy="8388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4"/>
            <p:cNvSpPr/>
            <p:nvPr/>
          </p:nvSpPr>
          <p:spPr>
            <a:xfrm>
              <a:off x="5567040" y="613080"/>
              <a:ext cx="2294280" cy="8388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5"/>
            <p:cNvSpPr/>
            <p:nvPr/>
          </p:nvSpPr>
          <p:spPr>
            <a:xfrm>
              <a:off x="7636680" y="613080"/>
              <a:ext cx="3778920" cy="8388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4" name="CustomShape 6"/>
          <p:cNvSpPr/>
          <p:nvPr/>
        </p:nvSpPr>
        <p:spPr>
          <a:xfrm>
            <a:off x="9201960" y="1761840"/>
            <a:ext cx="1170720" cy="3985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7"/>
          <p:cNvSpPr/>
          <p:nvPr/>
        </p:nvSpPr>
        <p:spPr>
          <a:xfrm>
            <a:off x="1342440" y="1939680"/>
            <a:ext cx="5198760" cy="365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>
            <a:spAutoFit/>
          </a:bodyPr>
          <a:p>
            <a:pPr marL="299160" indent="-285840">
              <a:lnSpc>
                <a:spcPct val="100000"/>
              </a:lnSpc>
              <a:spcBef>
                <a:spcPts val="269"/>
              </a:spcBef>
              <a:buClr>
                <a:srgbClr val="252525"/>
              </a:buClr>
              <a:buFont typeface="Wingdings" charset="2"/>
              <a:buChar char=""/>
            </a:pPr>
            <a:r>
              <a:rPr b="0" lang="ru-RU" sz="2000" spc="-131" strike="noStrike">
                <a:solidFill>
                  <a:srgbClr val="252525"/>
                </a:solidFill>
                <a:latin typeface="Arial"/>
                <a:ea typeface="DejaVu Sans"/>
              </a:rPr>
              <a:t>Позволяет </a:t>
            </a:r>
            <a:r>
              <a:rPr b="0" lang="ru-RU" sz="2000" spc="-114" strike="noStrike">
                <a:solidFill>
                  <a:srgbClr val="252525"/>
                </a:solidFill>
                <a:latin typeface="Arial"/>
                <a:ea typeface="DejaVu Sans"/>
              </a:rPr>
              <a:t>быстро автоматизировать</a:t>
            </a:r>
            <a:r>
              <a:rPr b="0" lang="ru-RU" sz="2000" spc="-205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2000" spc="-111" strike="noStrike">
                <a:solidFill>
                  <a:srgbClr val="252525"/>
                </a:solidFill>
                <a:latin typeface="Arial"/>
                <a:ea typeface="DejaVu Sans"/>
              </a:rPr>
              <a:t>рабочее</a:t>
            </a: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170"/>
              </a:spcBef>
            </a:pPr>
            <a:r>
              <a:rPr b="0" lang="ru-RU" sz="2000" spc="-111" strike="noStrike">
                <a:solidFill>
                  <a:srgbClr val="252525"/>
                </a:solidFill>
                <a:latin typeface="Arial"/>
                <a:ea typeface="DejaVu Sans"/>
              </a:rPr>
              <a:t>место</a:t>
            </a:r>
            <a:r>
              <a:rPr b="0" lang="ru-RU" sz="2000" spc="-145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2000" spc="-92" strike="noStrike">
                <a:solidFill>
                  <a:srgbClr val="252525"/>
                </a:solidFill>
                <a:latin typeface="Arial"/>
                <a:ea typeface="DejaVu Sans"/>
              </a:rPr>
              <a:t>сотрудника.</a:t>
            </a: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20"/>
              </a:spcBef>
            </a:pPr>
            <a:endParaRPr b="0" lang="ru-RU" sz="20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buClr>
                <a:srgbClr val="252525"/>
              </a:buClr>
              <a:buFont typeface="Wingdings" charset="2"/>
              <a:buChar char=""/>
            </a:pPr>
            <a:r>
              <a:rPr b="0" lang="ru-RU" sz="2000" spc="-75" strike="noStrike">
                <a:solidFill>
                  <a:srgbClr val="252525"/>
                </a:solidFill>
                <a:latin typeface="Arial"/>
                <a:ea typeface="DejaVu Sans"/>
              </a:rPr>
              <a:t>Гибкий </a:t>
            </a:r>
            <a:r>
              <a:rPr b="0" lang="ru-RU" sz="2000" spc="-182" strike="noStrike">
                <a:solidFill>
                  <a:srgbClr val="252525"/>
                </a:solidFill>
                <a:latin typeface="Arial"/>
                <a:ea typeface="DejaVu Sans"/>
              </a:rPr>
              <a:t>софт, </a:t>
            </a:r>
            <a:r>
              <a:rPr b="0" lang="ru-RU" sz="2000" spc="-80" strike="noStrike">
                <a:solidFill>
                  <a:srgbClr val="252525"/>
                </a:solidFill>
                <a:latin typeface="Arial"/>
                <a:ea typeface="DejaVu Sans"/>
              </a:rPr>
              <a:t>который </a:t>
            </a:r>
            <a:r>
              <a:rPr b="0" lang="ru-RU" sz="2000" spc="-55" strike="noStrike">
                <a:solidFill>
                  <a:srgbClr val="252525"/>
                </a:solidFill>
                <a:latin typeface="Arial"/>
                <a:ea typeface="DejaVu Sans"/>
              </a:rPr>
              <a:t>можно</a:t>
            </a:r>
            <a:r>
              <a:rPr b="0" lang="ru-RU" sz="2000" spc="-205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2000" spc="-126" strike="noStrike">
                <a:solidFill>
                  <a:srgbClr val="252525"/>
                </a:solidFill>
                <a:latin typeface="Arial"/>
                <a:ea typeface="DejaVu Sans"/>
              </a:rPr>
              <a:t>дорабатывать.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99160" indent="-285840">
              <a:lnSpc>
                <a:spcPct val="107000"/>
              </a:lnSpc>
              <a:spcBef>
                <a:spcPts val="1519"/>
              </a:spcBef>
              <a:buClr>
                <a:srgbClr val="252525"/>
              </a:buClr>
              <a:buFont typeface="Wingdings" charset="2"/>
              <a:buChar char=""/>
            </a:pPr>
            <a:r>
              <a:rPr b="0" lang="ru-RU" sz="2000" spc="-157" strike="noStrike">
                <a:solidFill>
                  <a:srgbClr val="252525"/>
                </a:solidFill>
                <a:latin typeface="Arial"/>
                <a:ea typeface="DejaVu Sans"/>
              </a:rPr>
              <a:t>Работает </a:t>
            </a:r>
            <a:r>
              <a:rPr b="0" lang="ru-RU" sz="2000" spc="-111" strike="noStrike">
                <a:solidFill>
                  <a:srgbClr val="252525"/>
                </a:solidFill>
                <a:latin typeface="Arial"/>
                <a:ea typeface="DejaVu Sans"/>
              </a:rPr>
              <a:t>на </a:t>
            </a:r>
            <a:r>
              <a:rPr b="0" lang="ru-RU" sz="2000" spc="-100" strike="noStrike">
                <a:solidFill>
                  <a:srgbClr val="252525"/>
                </a:solidFill>
                <a:latin typeface="Arial"/>
                <a:ea typeface="DejaVu Sans"/>
              </a:rPr>
              <a:t>виндовых </a:t>
            </a:r>
            <a:r>
              <a:rPr b="0" lang="ru-RU" sz="2000" spc="-114" strike="noStrike">
                <a:solidFill>
                  <a:srgbClr val="252525"/>
                </a:solidFill>
                <a:latin typeface="Arial"/>
                <a:ea typeface="DejaVu Sans"/>
              </a:rPr>
              <a:t>терминалах, </a:t>
            </a:r>
            <a:r>
              <a:rPr b="0" lang="ru-RU" sz="2000" spc="-100" strike="noStrike">
                <a:solidFill>
                  <a:srgbClr val="252525"/>
                </a:solidFill>
                <a:latin typeface="Arial"/>
                <a:ea typeface="DejaVu Sans"/>
              </a:rPr>
              <a:t>так </a:t>
            </a:r>
            <a:r>
              <a:rPr b="0" lang="ru-RU" sz="2000" spc="-55" strike="noStrike">
                <a:solidFill>
                  <a:srgbClr val="252525"/>
                </a:solidFill>
                <a:latin typeface="Arial"/>
                <a:ea typeface="DejaVu Sans"/>
              </a:rPr>
              <a:t>и</a:t>
            </a:r>
            <a:r>
              <a:rPr b="0" lang="ru-RU" sz="2000" spc="-225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2000" spc="-114" strike="noStrike">
                <a:solidFill>
                  <a:srgbClr val="252525"/>
                </a:solidFill>
                <a:latin typeface="Arial"/>
                <a:ea typeface="DejaVu Sans"/>
              </a:rPr>
              <a:t>на  </a:t>
            </a:r>
            <a:r>
              <a:rPr b="0" lang="ru-RU" sz="2000" spc="-111" strike="noStrike">
                <a:solidFill>
                  <a:srgbClr val="252525"/>
                </a:solidFill>
                <a:latin typeface="Arial"/>
                <a:ea typeface="DejaVu Sans"/>
              </a:rPr>
              <a:t>новых</a:t>
            </a:r>
            <a:r>
              <a:rPr b="0" lang="ru-RU" sz="2000" spc="-114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2000" spc="-100" strike="noStrike">
                <a:solidFill>
                  <a:srgbClr val="252525"/>
                </a:solidFill>
                <a:latin typeface="Arial"/>
                <a:ea typeface="DejaVu Sans"/>
              </a:rPr>
              <a:t>андроидах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b="0" lang="ru-RU" sz="20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buClr>
                <a:srgbClr val="252525"/>
              </a:buClr>
              <a:buFont typeface="Wingdings" charset="2"/>
              <a:buChar char=""/>
            </a:pPr>
            <a:r>
              <a:rPr b="0" lang="ru-RU" sz="2000" spc="-137" strike="noStrike">
                <a:solidFill>
                  <a:srgbClr val="252525"/>
                </a:solidFill>
                <a:latin typeface="Arial"/>
                <a:ea typeface="DejaVu Sans"/>
              </a:rPr>
              <a:t>Готовые </a:t>
            </a:r>
            <a:r>
              <a:rPr b="0" lang="ru-RU" sz="2000" spc="-92" strike="noStrike">
                <a:solidFill>
                  <a:srgbClr val="252525"/>
                </a:solidFill>
                <a:latin typeface="Arial"/>
                <a:ea typeface="DejaVu Sans"/>
              </a:rPr>
              <a:t>интеграции </a:t>
            </a:r>
            <a:r>
              <a:rPr b="0" lang="ru-RU" sz="2000" spc="-151" strike="noStrike">
                <a:solidFill>
                  <a:srgbClr val="252525"/>
                </a:solidFill>
                <a:latin typeface="Arial"/>
                <a:ea typeface="DejaVu Sans"/>
              </a:rPr>
              <a:t>с </a:t>
            </a:r>
            <a:r>
              <a:rPr b="0" lang="ru-RU" sz="2000" spc="-114" strike="noStrike">
                <a:solidFill>
                  <a:srgbClr val="252525"/>
                </a:solidFill>
                <a:latin typeface="Arial"/>
                <a:ea typeface="DejaVu Sans"/>
              </a:rPr>
              <a:t>бэк-офисами </a:t>
            </a:r>
            <a:r>
              <a:rPr b="0" lang="ru-RU" sz="2000" spc="-55" strike="noStrike">
                <a:solidFill>
                  <a:srgbClr val="252525"/>
                </a:solidFill>
                <a:latin typeface="Arial"/>
                <a:ea typeface="DejaVu Sans"/>
              </a:rPr>
              <a:t>и</a:t>
            </a:r>
            <a:r>
              <a:rPr b="0" lang="ru-RU" sz="2000" spc="-151" strike="noStrike">
                <a:solidFill>
                  <a:srgbClr val="252525"/>
                </a:solidFill>
                <a:latin typeface="Arial"/>
                <a:ea typeface="DejaVu Sans"/>
              </a:rPr>
              <a:t> </a:t>
            </a:r>
            <a:r>
              <a:rPr b="0" lang="ru-RU" sz="2000" spc="-80" strike="noStrike">
                <a:solidFill>
                  <a:srgbClr val="252525"/>
                </a:solidFill>
                <a:latin typeface="Arial"/>
                <a:ea typeface="DejaVu Sans"/>
              </a:rPr>
              <a:t>др.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6" name="CustomShape 8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5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1"/>
          <p:cNvGrpSpPr/>
          <p:nvPr/>
        </p:nvGrpSpPr>
        <p:grpSpPr>
          <a:xfrm>
            <a:off x="0" y="2103120"/>
            <a:ext cx="12191040" cy="1012320"/>
            <a:chOff x="0" y="2103120"/>
            <a:chExt cx="12191040" cy="1012320"/>
          </a:xfrm>
        </p:grpSpPr>
        <p:sp>
          <p:nvSpPr>
            <p:cNvPr id="219" name="CustomShape 2"/>
            <p:cNvSpPr/>
            <p:nvPr/>
          </p:nvSpPr>
          <p:spPr>
            <a:xfrm>
              <a:off x="0" y="2103120"/>
              <a:ext cx="12191040" cy="1012320"/>
            </a:xfrm>
            <a:custGeom>
              <a:avLst/>
              <a:gdLst/>
              <a:ahLst/>
              <a:rect l="l" t="t" r="r" b="b"/>
              <a:pathLst>
                <a:path w="12192000" h="1013460">
                  <a:moveTo>
                    <a:pt x="12192000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2192000" y="1013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514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CustomShape 3"/>
            <p:cNvSpPr/>
            <p:nvPr/>
          </p:nvSpPr>
          <p:spPr>
            <a:xfrm>
              <a:off x="10774800" y="2189880"/>
              <a:ext cx="838800" cy="8388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TextShape 4"/>
            <p:cNvSpPr txBox="1"/>
            <p:nvPr/>
          </p:nvSpPr>
          <p:spPr>
            <a:xfrm>
              <a:off x="792000" y="2236680"/>
              <a:ext cx="9072000" cy="715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spAutoFit/>
            </a:bodyPr>
            <a:p>
              <a:r>
                <a:rPr b="1" lang="ru-RU" sz="4400" spc="-1" strike="noStrike">
                  <a:solidFill>
                    <a:srgbClr val="ffffff"/>
                  </a:solidFill>
                  <a:latin typeface="Arial"/>
                </a:rPr>
                <a:t>2. Mobile SMARTS: Кировка</a:t>
              </a:r>
              <a:endParaRPr b="1" lang="ru-RU" sz="44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22" name="CustomShape 5"/>
          <p:cNvSpPr/>
          <p:nvPr/>
        </p:nvSpPr>
        <p:spPr>
          <a:xfrm>
            <a:off x="714960" y="3633120"/>
            <a:ext cx="6018120" cy="25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26" strike="noStrike">
                <a:solidFill>
                  <a:srgbClr val="404040"/>
                </a:solidFill>
                <a:latin typeface="Arial"/>
                <a:ea typeface="DejaVu Sans"/>
              </a:rPr>
              <a:t>Зачем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нужен </a:t>
            </a:r>
            <a:r>
              <a:rPr b="0" lang="ru-RU" sz="1600" spc="-106" strike="noStrike">
                <a:solidFill>
                  <a:srgbClr val="404040"/>
                </a:solidFill>
                <a:latin typeface="Arial"/>
                <a:ea typeface="DejaVu Sans"/>
              </a:rPr>
              <a:t>этот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продукт? Кому </a:t>
            </a:r>
            <a:r>
              <a:rPr b="0" lang="ru-RU" sz="1600" spc="-55" strike="noStrike">
                <a:solidFill>
                  <a:srgbClr val="404040"/>
                </a:solidFill>
                <a:latin typeface="Arial"/>
                <a:ea typeface="DejaVu Sans"/>
              </a:rPr>
              <a:t>он 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подходит? </a:t>
            </a: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Как поможет</a:t>
            </a:r>
            <a:r>
              <a:rPr b="0" lang="ru-RU" sz="1600" spc="12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92" strike="noStrike">
                <a:solidFill>
                  <a:srgbClr val="404040"/>
                </a:solidFill>
                <a:latin typeface="Arial"/>
                <a:ea typeface="DejaVu Sans"/>
              </a:rPr>
              <a:t>бизнесу?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7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1992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7" name="Group 2"/>
          <p:cNvGrpSpPr/>
          <p:nvPr/>
        </p:nvGrpSpPr>
        <p:grpSpPr>
          <a:xfrm>
            <a:off x="77760" y="276120"/>
            <a:ext cx="11909160" cy="5811120"/>
            <a:chOff x="77760" y="276120"/>
            <a:chExt cx="11909160" cy="5811120"/>
          </a:xfrm>
        </p:grpSpPr>
        <p:sp>
          <p:nvSpPr>
            <p:cNvPr id="228" name="CustomShape 3"/>
            <p:cNvSpPr/>
            <p:nvPr/>
          </p:nvSpPr>
          <p:spPr>
            <a:xfrm>
              <a:off x="3205800" y="276120"/>
              <a:ext cx="2650320" cy="8388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4"/>
            <p:cNvSpPr/>
            <p:nvPr/>
          </p:nvSpPr>
          <p:spPr>
            <a:xfrm>
              <a:off x="5525640" y="276120"/>
              <a:ext cx="3059280" cy="8388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5"/>
            <p:cNvSpPr/>
            <p:nvPr/>
          </p:nvSpPr>
          <p:spPr>
            <a:xfrm>
              <a:off x="77760" y="1005840"/>
              <a:ext cx="11909160" cy="50814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1" name="CustomShape 6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4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623520" y="1341360"/>
            <a:ext cx="9167760" cy="481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>
              <a:lnSpc>
                <a:spcPct val="100000"/>
              </a:lnSpc>
              <a:spcBef>
                <a:spcPts val="105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1. Позволяет легко начать работать с маркированными товарами — быстро и без ошибок.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2. В «Кировке» уже предусмотрены готовые сценарии, начиная от описания товаров и наклейки этикеток и заканчивая вводом кодов маркировки в оборот.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3. Прямое подключение через API к личному кабинету «Честного знака» и к станции управления заказами (СУЗ).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  <p:sp>
        <p:nvSpPr>
          <p:cNvPr id="237" name="TextShape 4"/>
          <p:cNvSpPr txBox="1"/>
          <p:nvPr/>
        </p:nvSpPr>
        <p:spPr>
          <a:xfrm>
            <a:off x="648000" y="504000"/>
            <a:ext cx="7056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4000" spc="-1" strike="noStrike">
                <a:solidFill>
                  <a:srgbClr val="ce181e"/>
                </a:solidFill>
                <a:latin typeface="Arial"/>
              </a:rPr>
              <a:t>Mobile SMARTS: Кировка</a:t>
            </a:r>
            <a:endParaRPr b="1" lang="ru-RU" sz="4000" spc="-1" strike="noStrike">
              <a:solidFill>
                <a:srgbClr val="ce18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1"/>
          <p:cNvGrpSpPr/>
          <p:nvPr/>
        </p:nvGrpSpPr>
        <p:grpSpPr>
          <a:xfrm>
            <a:off x="0" y="2103120"/>
            <a:ext cx="12191040" cy="1012320"/>
            <a:chOff x="0" y="2103120"/>
            <a:chExt cx="12191040" cy="1012320"/>
          </a:xfrm>
        </p:grpSpPr>
        <p:sp>
          <p:nvSpPr>
            <p:cNvPr id="239" name="CustomShape 2"/>
            <p:cNvSpPr/>
            <p:nvPr/>
          </p:nvSpPr>
          <p:spPr>
            <a:xfrm>
              <a:off x="0" y="2103120"/>
              <a:ext cx="12191040" cy="1012320"/>
            </a:xfrm>
            <a:custGeom>
              <a:avLst/>
              <a:gdLst/>
              <a:ahLst/>
              <a:rect l="l" t="t" r="r" b="b"/>
              <a:pathLst>
                <a:path w="12192000" h="1013460">
                  <a:moveTo>
                    <a:pt x="12192000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2192000" y="1013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514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CustomShape 3"/>
            <p:cNvSpPr/>
            <p:nvPr/>
          </p:nvSpPr>
          <p:spPr>
            <a:xfrm>
              <a:off x="720360" y="2181960"/>
              <a:ext cx="8415720" cy="8388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CustomShape 4"/>
            <p:cNvSpPr/>
            <p:nvPr/>
          </p:nvSpPr>
          <p:spPr>
            <a:xfrm>
              <a:off x="10774800" y="2189880"/>
              <a:ext cx="838800" cy="8388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2" name="CustomShape 5"/>
          <p:cNvSpPr/>
          <p:nvPr/>
        </p:nvSpPr>
        <p:spPr>
          <a:xfrm>
            <a:off x="714960" y="3633120"/>
            <a:ext cx="856116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Поговорим </a:t>
            </a:r>
            <a:r>
              <a:rPr b="0" lang="ru-RU" sz="1600" spc="-60" strike="noStrike">
                <a:solidFill>
                  <a:srgbClr val="404040"/>
                </a:solidFill>
                <a:latin typeface="Arial"/>
                <a:ea typeface="DejaVu Sans"/>
              </a:rPr>
              <a:t>о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том, </a:t>
            </a:r>
            <a:r>
              <a:rPr b="0" lang="ru-RU" sz="1600" spc="-55" strike="noStrike">
                <a:solidFill>
                  <a:srgbClr val="404040"/>
                </a:solidFill>
                <a:latin typeface="Arial"/>
                <a:ea typeface="DejaVu Sans"/>
              </a:rPr>
              <a:t>какие </a:t>
            </a:r>
            <a:r>
              <a:rPr b="0" lang="ru-RU" sz="1600" spc="-75" strike="noStrike">
                <a:solidFill>
                  <a:srgbClr val="404040"/>
                </a:solidFill>
                <a:latin typeface="Arial"/>
                <a:ea typeface="DejaVu Sans"/>
              </a:rPr>
              <a:t>операции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можно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автоматизировать </a:t>
            </a:r>
            <a:r>
              <a:rPr b="0" lang="ru-RU" sz="1600" spc="-126" strike="noStrike">
                <a:solidFill>
                  <a:srgbClr val="404040"/>
                </a:solidFill>
                <a:latin typeface="Arial"/>
                <a:ea typeface="DejaVu Sans"/>
              </a:rPr>
              <a:t>с </a:t>
            </a: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помощью </a:t>
            </a:r>
            <a:r>
              <a:rPr b="0" lang="ru-RU" sz="1600" spc="-41" strike="noStrike">
                <a:solidFill>
                  <a:srgbClr val="404040"/>
                </a:solidFill>
                <a:latin typeface="Arial"/>
                <a:ea typeface="DejaVu Sans"/>
              </a:rPr>
              <a:t>Mobile </a:t>
            </a:r>
            <a:r>
              <a:rPr b="0" lang="ru-RU" sz="1600" spc="-205" strike="noStrike">
                <a:solidFill>
                  <a:srgbClr val="404040"/>
                </a:solidFill>
                <a:latin typeface="Arial"/>
                <a:ea typeface="DejaVu Sans"/>
              </a:rPr>
              <a:t>SMARTS: Кировка</a:t>
            </a:r>
            <a:r>
              <a:rPr b="0" lang="ru-RU" sz="1600" spc="32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52" strike="noStrike">
                <a:solidFill>
                  <a:srgbClr val="404040"/>
                </a:solidFill>
                <a:latin typeface="Arial"/>
                <a:ea typeface="DejaVu Sans"/>
              </a:rPr>
              <a:t>и</a:t>
            </a:r>
            <a:endParaRPr b="0" lang="ru-RU" sz="16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600" spc="-86" strike="noStrike">
                <a:solidFill>
                  <a:srgbClr val="404040"/>
                </a:solidFill>
                <a:latin typeface="Arial"/>
                <a:ea typeface="DejaVu Sans"/>
              </a:rPr>
              <a:t>перечислим </a:t>
            </a:r>
            <a:r>
              <a:rPr b="0" lang="ru-RU" sz="1600" spc="-72" strike="noStrike">
                <a:solidFill>
                  <a:srgbClr val="404040"/>
                </a:solidFill>
                <a:latin typeface="Arial"/>
                <a:ea typeface="DejaVu Sans"/>
              </a:rPr>
              <a:t>его </a:t>
            </a:r>
            <a:r>
              <a:rPr b="0" lang="ru-RU" sz="1600" spc="-97" strike="noStrike">
                <a:solidFill>
                  <a:srgbClr val="404040"/>
                </a:solidFill>
                <a:latin typeface="Arial"/>
                <a:ea typeface="DejaVu Sans"/>
              </a:rPr>
              <a:t>ключевые</a:t>
            </a:r>
            <a:r>
              <a:rPr b="0" lang="ru-RU" sz="1600" spc="-100" strike="noStrike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b="0" lang="ru-RU" sz="1600" spc="-80" strike="noStrike">
                <a:solidFill>
                  <a:srgbClr val="404040"/>
                </a:solidFill>
                <a:latin typeface="Arial"/>
                <a:ea typeface="DejaVu Sans"/>
              </a:rPr>
              <a:t>особенности.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7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3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2467440" y="6315480"/>
            <a:ext cx="7247520" cy="360"/>
          </a:xfrm>
          <a:custGeom>
            <a:avLst/>
            <a:gdLst/>
            <a:ahLst/>
            <a:rect l="l" t="t" r="r" b="b"/>
            <a:pathLst>
              <a:path w="7248525" h="0">
                <a:moveTo>
                  <a:pt x="0" y="0"/>
                </a:moveTo>
                <a:lnTo>
                  <a:pt x="7248525" y="0"/>
                </a:lnTo>
              </a:path>
            </a:pathLst>
          </a:custGeom>
          <a:noFill/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"/>
          <p:cNvSpPr/>
          <p:nvPr/>
        </p:nvSpPr>
        <p:spPr>
          <a:xfrm>
            <a:off x="855000" y="1132200"/>
            <a:ext cx="5845320" cy="45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Заказ КМ в СУЗ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Агрегация в ГИС МТ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Ввод КМ в оборот в ГИС МТ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Ввод SSCC в оборот в ГИС МТ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Обмен с ГИС МТ и СУЗ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"Заказ КМ" на ТСД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"Заказ КМ" конвертируется в "Нанесение КМ"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"Нанесение КМ" на ТСД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Поштучная печать с проверкой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Массовая печать без проверки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"Ввод КМ в оборот" создается на ТСД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"Ввод КМ в оборот" конвертируется из "Нанесения КМ"</a:t>
            </a:r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Агрегация на ТСД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Отгрузка на ТСД</a:t>
            </a:r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  <a:p>
            <a:pPr marL="299160" indent="-285840">
              <a:lnSpc>
                <a:spcPct val="100000"/>
              </a:lnSpc>
              <a:spcBef>
                <a:spcPts val="96"/>
              </a:spcBef>
              <a:buClr>
                <a:srgbClr val="404040"/>
              </a:buClr>
              <a:buFont typeface="Symbol"/>
              <a:buChar char=""/>
            </a:pPr>
            <a:r>
              <a:rPr b="0" lang="ru-RU" sz="1800" spc="-1" strike="noStrike">
                <a:latin typeface="Arial"/>
              </a:rPr>
              <a:t>Сбор штрихкодов на ТСД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93280" y="385560"/>
            <a:ext cx="5595840" cy="683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4"/>
          <p:cNvSpPr/>
          <p:nvPr/>
        </p:nvSpPr>
        <p:spPr>
          <a:xfrm>
            <a:off x="10128960" y="6228000"/>
            <a:ext cx="1395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34"/>
              </a:lnSpc>
            </a:pPr>
            <a:r>
              <a:rPr b="0" lang="ru-RU" sz="1400" spc="-66" strike="noStrike" u="sng">
                <a:solidFill>
                  <a:srgbClr val="0000ff"/>
                </a:solidFill>
                <a:uFillTx/>
                <a:latin typeface="Arial"/>
                <a:ea typeface="DejaVu Sans"/>
              </a:rPr>
              <a:t>www.iqsklad.ru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720360" y="6264360"/>
            <a:ext cx="1541880" cy="35892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6984000" y="864000"/>
            <a:ext cx="4724640" cy="472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2021-02-04T12:41:37Z</dcterms:created>
  <dc:creator>Всеволод Мартынов</dc:creator>
  <dc:description/>
  <dc:language>ru-RU</dc:language>
  <cp:lastModifiedBy/>
  <dcterms:modified xsi:type="dcterms:W3CDTF">2021-02-08T11:18:04Z</dcterms:modified>
  <cp:revision>4</cp:revision>
  <dc:subject/>
  <dc:title>Как оформлять презентацию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2020-05-19T00:00:00Z</vt:filetime>
  </property>
  <property fmtid="{D5CDD505-2E9C-101B-9397-08002B2CF9AE}" pid="4" name="Creator">
    <vt:lpwstr>Microsoft® PowerPoint® для Microsoft 365</vt:lpwstr>
  </property>
  <property fmtid="{D5CDD505-2E9C-101B-9397-08002B2CF9AE}" pid="5" name="HyperlinksChanged">
    <vt:bool>0</vt:bool>
  </property>
  <property fmtid="{D5CDD505-2E9C-101B-9397-08002B2CF9AE}" pid="6" name="LastSaved">
    <vt:filetime>2021-02-04T00:00:00Z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