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7" r:id="rId2"/>
    <p:sldId id="256" r:id="rId3"/>
    <p:sldId id="328" r:id="rId4"/>
    <p:sldId id="330" r:id="rId5"/>
    <p:sldId id="267" r:id="rId6"/>
    <p:sldId id="345" r:id="rId7"/>
    <p:sldId id="346" r:id="rId8"/>
    <p:sldId id="294" r:id="rId9"/>
    <p:sldId id="321" r:id="rId10"/>
    <p:sldId id="292" r:id="rId11"/>
    <p:sldId id="272" r:id="rId12"/>
    <p:sldId id="347" r:id="rId13"/>
    <p:sldId id="298" r:id="rId14"/>
    <p:sldId id="299" r:id="rId15"/>
    <p:sldId id="319" r:id="rId16"/>
    <p:sldId id="300" r:id="rId17"/>
    <p:sldId id="301" r:id="rId18"/>
    <p:sldId id="348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D29"/>
    <a:srgbClr val="C01D2E"/>
    <a:srgbClr val="3551A2"/>
    <a:srgbClr val="F8931D"/>
    <a:srgbClr val="00A650"/>
    <a:srgbClr val="3551A4"/>
    <a:srgbClr val="7E0000"/>
    <a:srgbClr val="DF5718"/>
    <a:srgbClr val="24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0"/>
    </p:cViewPr>
  </p:sorter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Инвентаризация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Сбор штрихкодов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Поступление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/>
            <a:t>Возврат</a:t>
          </a:r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Перемещение</a:t>
          </a:r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Переоценка</a:t>
          </a:r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Реализация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/>
            <a:t>Информация о товарах</a:t>
          </a:r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</dgm:pt>
  </dgm:ptLst>
  <dgm:cxnLst>
    <dgm:cxn modelId="{FADF4D06-1856-40E8-83FE-35893312147C}" type="presOf" srcId="{12EF5962-AFF9-4021-A0E2-F7E97F524AE4}" destId="{61A22032-09CB-4A74-8EE6-87AAEBE37B51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2C803523-D82F-4BD5-AAEA-CB33FAF40B10}" type="presOf" srcId="{4D89E381-8302-42DD-92B4-21BEAB2F84EC}" destId="{162284CF-F313-4F80-A89C-433345F80144}" srcOrd="0" destOrd="0" presId="urn:microsoft.com/office/officeart/2005/8/layout/default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DC847D28-D676-4EF3-82FF-A4E7DE7098E2}" type="presOf" srcId="{9A8863FD-0C37-491D-83E0-4F67D1589492}" destId="{C0A44CEE-4087-4948-AF1E-BA639CF07325}" srcOrd="0" destOrd="0" presId="urn:microsoft.com/office/officeart/2005/8/layout/default"/>
    <dgm:cxn modelId="{3CD92183-190E-46DE-B235-1E5BA5D9EFB0}" type="presOf" srcId="{C0DB9146-8A25-46E7-B6B8-8B93F5F134DE}" destId="{4B7CA2B6-A45A-49BB-985D-B99BF192F4C4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130539AA-2A34-4C97-8948-981D37E7F1D7}" type="presOf" srcId="{4EDAC122-8FC7-44BA-B568-865A63DB402E}" destId="{734CE1DC-3DE5-4DF7-8660-01D61CA2771C}" srcOrd="0" destOrd="0" presId="urn:microsoft.com/office/officeart/2005/8/layout/default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E274EEB9-DB36-4991-A94C-1E089BC3C1AC}" type="presOf" srcId="{8F20E59A-BF56-405A-9358-C69CE00CE847}" destId="{350E579E-ED1B-4A5A-AC43-CC7FE85B23A2}" srcOrd="0" destOrd="0" presId="urn:microsoft.com/office/officeart/2005/8/layout/default"/>
    <dgm:cxn modelId="{7F01CFC8-5CD1-4E47-B1D4-A865A1FB652C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C34D4EF1-49E7-41FA-AFB6-ABF4A72CADA3}" type="presOf" srcId="{5429DB12-FF50-4A5A-899D-1854559E10D8}" destId="{EA26B3BB-EE9A-4C50-9267-9AE3789209E7}" srcOrd="0" destOrd="0" presId="urn:microsoft.com/office/officeart/2005/8/layout/default"/>
    <dgm:cxn modelId="{750E01FD-0E97-4CAD-85EF-FBA041BF30FE}" type="presOf" srcId="{BECBFCD7-B9D2-4288-A2D5-E37D22327D38}" destId="{4C8CB67B-E096-40B8-A483-66F7E798314D}" srcOrd="0" destOrd="0" presId="urn:microsoft.com/office/officeart/2005/8/layout/default"/>
    <dgm:cxn modelId="{6921FCB4-0D6C-4237-BA98-E973FBE44990}" type="presParOf" srcId="{162284CF-F313-4F80-A89C-433345F80144}" destId="{350E579E-ED1B-4A5A-AC43-CC7FE85B23A2}" srcOrd="0" destOrd="0" presId="urn:microsoft.com/office/officeart/2005/8/layout/default"/>
    <dgm:cxn modelId="{00BCFB8F-1CDA-4105-95C9-5945218502FC}" type="presParOf" srcId="{162284CF-F313-4F80-A89C-433345F80144}" destId="{91DD6AAC-B550-4249-A092-F8307868C1A9}" srcOrd="1" destOrd="0" presId="urn:microsoft.com/office/officeart/2005/8/layout/default"/>
    <dgm:cxn modelId="{1C995BC8-003E-4AA9-A9FE-2D11B71EFC52}" type="presParOf" srcId="{162284CF-F313-4F80-A89C-433345F80144}" destId="{734CE1DC-3DE5-4DF7-8660-01D61CA2771C}" srcOrd="2" destOrd="0" presId="urn:microsoft.com/office/officeart/2005/8/layout/default"/>
    <dgm:cxn modelId="{ED255E79-A818-484E-83C9-9E203F869210}" type="presParOf" srcId="{162284CF-F313-4F80-A89C-433345F80144}" destId="{0293C441-A7B1-46B5-B3BA-7458D34F6091}" srcOrd="3" destOrd="0" presId="urn:microsoft.com/office/officeart/2005/8/layout/default"/>
    <dgm:cxn modelId="{B2C63C1C-55AA-4717-A270-B0FE830DB7F1}" type="presParOf" srcId="{162284CF-F313-4F80-A89C-433345F80144}" destId="{C0A44CEE-4087-4948-AF1E-BA639CF07325}" srcOrd="4" destOrd="0" presId="urn:microsoft.com/office/officeart/2005/8/layout/default"/>
    <dgm:cxn modelId="{511AA0E9-9CFE-429D-BDE9-76C5B72444CF}" type="presParOf" srcId="{162284CF-F313-4F80-A89C-433345F80144}" destId="{9890B04C-6DE8-4105-A338-C1BEEC077B54}" srcOrd="5" destOrd="0" presId="urn:microsoft.com/office/officeart/2005/8/layout/default"/>
    <dgm:cxn modelId="{C9C9CCE3-F933-4B9F-9D75-5486CF51AA82}" type="presParOf" srcId="{162284CF-F313-4F80-A89C-433345F80144}" destId="{A994BA66-0A3A-490C-B76D-5CEC8B78C113}" srcOrd="6" destOrd="0" presId="urn:microsoft.com/office/officeart/2005/8/layout/default"/>
    <dgm:cxn modelId="{92EEDB31-9AD9-41F6-929F-F87ABD354F15}" type="presParOf" srcId="{162284CF-F313-4F80-A89C-433345F80144}" destId="{36E249A4-6AF3-42FF-9A28-71871D780A9C}" srcOrd="7" destOrd="0" presId="urn:microsoft.com/office/officeart/2005/8/layout/default"/>
    <dgm:cxn modelId="{EBD49B8A-8D63-4C19-A96A-1ED3AA5F16E8}" type="presParOf" srcId="{162284CF-F313-4F80-A89C-433345F80144}" destId="{EA26B3BB-EE9A-4C50-9267-9AE3789209E7}" srcOrd="8" destOrd="0" presId="urn:microsoft.com/office/officeart/2005/8/layout/default"/>
    <dgm:cxn modelId="{63D82BE5-5105-4288-825A-359EA86A720A}" type="presParOf" srcId="{162284CF-F313-4F80-A89C-433345F80144}" destId="{AD7BB27B-DE11-4ED0-902E-EA24726D5EE3}" srcOrd="9" destOrd="0" presId="urn:microsoft.com/office/officeart/2005/8/layout/default"/>
    <dgm:cxn modelId="{77367837-2A75-40C7-B2E9-47C1C23C8002}" type="presParOf" srcId="{162284CF-F313-4F80-A89C-433345F80144}" destId="{4C8CB67B-E096-40B8-A483-66F7E798314D}" srcOrd="10" destOrd="0" presId="urn:microsoft.com/office/officeart/2005/8/layout/default"/>
    <dgm:cxn modelId="{58DBCDF2-F894-4E11-9D43-293711F66B95}" type="presParOf" srcId="{162284CF-F313-4F80-A89C-433345F80144}" destId="{ABAC65FB-12ED-4D3F-83E6-FED162A8CADE}" srcOrd="11" destOrd="0" presId="urn:microsoft.com/office/officeart/2005/8/layout/default"/>
    <dgm:cxn modelId="{CA0EFF89-5795-42A6-A88D-6BAF6C97CD0A}" type="presParOf" srcId="{162284CF-F313-4F80-A89C-433345F80144}" destId="{61A22032-09CB-4A74-8EE6-87AAEBE37B51}" srcOrd="12" destOrd="0" presId="urn:microsoft.com/office/officeart/2005/8/layout/default"/>
    <dgm:cxn modelId="{AFB7BB60-C8F4-4AC5-A1BF-CA5083F4306B}" type="presParOf" srcId="{162284CF-F313-4F80-A89C-433345F80144}" destId="{A6B1DBF5-6AAA-4300-A07F-E067A3EF859A}" srcOrd="13" destOrd="0" presId="urn:microsoft.com/office/officeart/2005/8/layout/default"/>
    <dgm:cxn modelId="{FA72F523-7CCF-4A15-93E6-24B97F973F6F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Поступление ТТН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Инвентаризация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</a:t>
          </a:r>
          <a:r>
            <a:rPr lang="ru-RU" dirty="0"/>
            <a:t>  Возврат ТТН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1187DF4A-9776-42E3-B648-345A4D7348D3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Списание</a:t>
          </a:r>
        </a:p>
      </dgm:t>
    </dgm:pt>
    <dgm:pt modelId="{6E998E07-CE78-4B36-A9AA-8E9B3D3D719C}" type="parTrans" cxnId="{FBC32B34-173A-4128-9768-A1D8997BCB61}">
      <dgm:prSet/>
      <dgm:spPr/>
      <dgm:t>
        <a:bodyPr/>
        <a:lstStyle/>
        <a:p>
          <a:endParaRPr lang="ru-RU"/>
        </a:p>
      </dgm:t>
    </dgm:pt>
    <dgm:pt modelId="{F9D7454D-7C0F-4C5E-810A-55E30650B06B}" type="sibTrans" cxnId="{FBC32B34-173A-4128-9768-A1D8997BCB61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 custScaleY="73951">
        <dgm:presLayoutVars>
          <dgm:bulletEnabled val="1"/>
        </dgm:presLayoutVars>
      </dgm:prSet>
      <dgm:spPr/>
    </dgm:pt>
    <dgm:pt modelId="{4F2179DB-69BE-4ED5-A482-9B3CA2054479}" type="pres">
      <dgm:prSet presAssocID="{9949B31A-E55F-41C2-A812-153BB62B96EC}" presName="sibTrans" presStyleCnt="0"/>
      <dgm:spPr/>
    </dgm:pt>
    <dgm:pt modelId="{F1117BB4-4A37-4E73-932D-1269C1C9D29F}" type="pres">
      <dgm:prSet presAssocID="{1187DF4A-9776-42E3-B648-345A4D7348D3}" presName="node" presStyleLbl="node1" presStyleIdx="3" presStyleCnt="4" custScaleY="81947">
        <dgm:presLayoutVars>
          <dgm:bulletEnabled val="1"/>
        </dgm:presLayoutVars>
      </dgm:prSet>
      <dgm:spPr/>
    </dgm:pt>
  </dgm:ptLst>
  <dgm:cxnLst>
    <dgm:cxn modelId="{D0A2B213-6D9D-4088-B0F3-A944DA161AFC}" type="presOf" srcId="{4EDAC122-8FC7-44BA-B568-865A63DB402E}" destId="{734CE1DC-3DE5-4DF7-8660-01D61CA2771C}" srcOrd="0" destOrd="0" presId="urn:microsoft.com/office/officeart/2005/8/layout/default"/>
    <dgm:cxn modelId="{A7C4E013-6B25-48F2-B9AC-F1D402CC6BB1}" type="presOf" srcId="{1187DF4A-9776-42E3-B648-345A4D7348D3}" destId="{F1117BB4-4A37-4E73-932D-1269C1C9D29F}" srcOrd="0" destOrd="0" presId="urn:microsoft.com/office/officeart/2005/8/layout/default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9217C022-A597-427B-88F4-15F3D5D3F285}" type="presOf" srcId="{8F20E59A-BF56-405A-9358-C69CE00CE847}" destId="{350E579E-ED1B-4A5A-AC43-CC7FE85B23A2}" srcOrd="0" destOrd="0" presId="urn:microsoft.com/office/officeart/2005/8/layout/default"/>
    <dgm:cxn modelId="{FBC32B34-173A-4128-9768-A1D8997BCB61}" srcId="{4D89E381-8302-42DD-92B4-21BEAB2F84EC}" destId="{1187DF4A-9776-42E3-B648-345A4D7348D3}" srcOrd="3" destOrd="0" parTransId="{6E998E07-CE78-4B36-A9AA-8E9B3D3D719C}" sibTransId="{F9D7454D-7C0F-4C5E-810A-55E30650B06B}"/>
    <dgm:cxn modelId="{891E1953-04B3-435A-B220-E5FE9B49FC30}" type="presOf" srcId="{4D89E381-8302-42DD-92B4-21BEAB2F84EC}" destId="{162284CF-F313-4F80-A89C-433345F8014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A2A1DDC6-7A9A-49FF-8020-D764247DB0C7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F325CD99-12CD-4314-A71D-97C35AF3283E}" type="presParOf" srcId="{162284CF-F313-4F80-A89C-433345F80144}" destId="{350E579E-ED1B-4A5A-AC43-CC7FE85B23A2}" srcOrd="0" destOrd="0" presId="urn:microsoft.com/office/officeart/2005/8/layout/default"/>
    <dgm:cxn modelId="{F6B92724-EFCA-4034-9EA0-DA9F4A8304B3}" type="presParOf" srcId="{162284CF-F313-4F80-A89C-433345F80144}" destId="{91DD6AAC-B550-4249-A092-F8307868C1A9}" srcOrd="1" destOrd="0" presId="urn:microsoft.com/office/officeart/2005/8/layout/default"/>
    <dgm:cxn modelId="{4ADE6A5B-5F0B-4A4B-9EBC-438BA7443DD4}" type="presParOf" srcId="{162284CF-F313-4F80-A89C-433345F80144}" destId="{734CE1DC-3DE5-4DF7-8660-01D61CA2771C}" srcOrd="2" destOrd="0" presId="urn:microsoft.com/office/officeart/2005/8/layout/default"/>
    <dgm:cxn modelId="{EE388B30-ED20-4437-BE99-0955C79B00D6}" type="presParOf" srcId="{162284CF-F313-4F80-A89C-433345F80144}" destId="{0293C441-A7B1-46B5-B3BA-7458D34F6091}" srcOrd="3" destOrd="0" presId="urn:microsoft.com/office/officeart/2005/8/layout/default"/>
    <dgm:cxn modelId="{4877D248-E9A1-441E-8425-605CD72A0868}" type="presParOf" srcId="{162284CF-F313-4F80-A89C-433345F80144}" destId="{A994BA66-0A3A-490C-B76D-5CEC8B78C113}" srcOrd="4" destOrd="0" presId="urn:microsoft.com/office/officeart/2005/8/layout/default"/>
    <dgm:cxn modelId="{F3AA0CF0-56DD-46B9-B601-CD8515815A60}" type="presParOf" srcId="{162284CF-F313-4F80-A89C-433345F80144}" destId="{4F2179DB-69BE-4ED5-A482-9B3CA2054479}" srcOrd="5" destOrd="0" presId="urn:microsoft.com/office/officeart/2005/8/layout/default"/>
    <dgm:cxn modelId="{FCF26155-66B7-41D5-9FD6-EBDA790CE30C}" type="presParOf" srcId="{162284CF-F313-4F80-A89C-433345F80144}" destId="{F1117BB4-4A37-4E73-932D-1269C1C9D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/>
            <a:t>Далион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Розница 2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/>
            <a:t>АСТОР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/>
            <a:t>Штрих-М</a:t>
          </a:r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F0846067-2572-475A-BF4D-0934566AE36A}">
      <dgm:prSet/>
      <dgm:spPr/>
      <dgm:t>
        <a:bodyPr/>
        <a:lstStyle/>
        <a:p>
          <a:r>
            <a:rPr lang="ru-RU" dirty="0"/>
            <a:t>УНФ 1.6</a:t>
          </a:r>
        </a:p>
      </dgm:t>
    </dgm:pt>
    <dgm:pt modelId="{59199795-561D-4D30-82D5-07377008E018}" type="parTrans" cxnId="{BA0F5317-66A6-42A6-A4AD-665721F4B76F}">
      <dgm:prSet/>
      <dgm:spPr/>
      <dgm:t>
        <a:bodyPr/>
        <a:lstStyle/>
        <a:p>
          <a:endParaRPr lang="ru-RU"/>
        </a:p>
      </dgm:t>
    </dgm:pt>
    <dgm:pt modelId="{2880D0BF-C06E-449D-838F-A10411268684}" type="sibTrans" cxnId="{BA0F5317-66A6-42A6-A4AD-665721F4B76F}">
      <dgm:prSet/>
      <dgm:spPr/>
      <dgm:t>
        <a:bodyPr/>
        <a:lstStyle/>
        <a:p>
          <a:endParaRPr lang="ru-RU"/>
        </a:p>
      </dgm:t>
    </dgm:pt>
    <dgm:pt modelId="{E941A850-6984-4840-B99F-5340EC031E35}">
      <dgm:prSet/>
      <dgm:spPr/>
      <dgm:t>
        <a:bodyPr/>
        <a:lstStyle/>
        <a:p>
          <a:r>
            <a:rPr lang="ru-RU" dirty="0"/>
            <a:t>УТ 10.3, 11</a:t>
          </a:r>
        </a:p>
      </dgm:t>
    </dgm:pt>
    <dgm:pt modelId="{4730701C-DA75-44CD-AEB1-B5BC996BB7C5}" type="parTrans" cxnId="{372DFC25-060F-4EB8-9F68-6D05ED6CFB8A}">
      <dgm:prSet/>
      <dgm:spPr/>
      <dgm:t>
        <a:bodyPr/>
        <a:lstStyle/>
        <a:p>
          <a:endParaRPr lang="ru-RU"/>
        </a:p>
      </dgm:t>
    </dgm:pt>
    <dgm:pt modelId="{34551431-C461-4EB3-8A87-99D2FE5C559A}" type="sibTrans" cxnId="{372DFC25-060F-4EB8-9F68-6D05ED6CFB8A}">
      <dgm:prSet/>
      <dgm:spPr/>
      <dgm:t>
        <a:bodyPr/>
        <a:lstStyle/>
        <a:p>
          <a:endParaRPr lang="ru-RU"/>
        </a:p>
      </dgm:t>
    </dgm:pt>
    <dgm:pt modelId="{E57CF92F-E70F-482F-8BAF-FEAA9E773ECF}">
      <dgm:prSet/>
      <dgm:spPr/>
      <dgm:t>
        <a:bodyPr/>
        <a:lstStyle/>
        <a:p>
          <a:r>
            <a:rPr lang="ru-RU" dirty="0" err="1"/>
            <a:t>Рарус</a:t>
          </a:r>
          <a:r>
            <a:rPr lang="ru-RU" dirty="0"/>
            <a:t> ТК</a:t>
          </a:r>
        </a:p>
      </dgm:t>
    </dgm:pt>
    <dgm:pt modelId="{0E1C3AE6-FC0E-464E-B301-067CCFE8A4C7}" type="parTrans" cxnId="{52D07D76-5F30-43AA-8920-6C4041C1BFDE}">
      <dgm:prSet/>
      <dgm:spPr/>
      <dgm:t>
        <a:bodyPr/>
        <a:lstStyle/>
        <a:p>
          <a:endParaRPr lang="ru-RU"/>
        </a:p>
      </dgm:t>
    </dgm:pt>
    <dgm:pt modelId="{D916022C-B3A3-4490-8DF0-61155F236DD0}" type="sibTrans" cxnId="{52D07D76-5F30-43AA-8920-6C4041C1BFD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01278CCE-D5DB-4D63-BB8A-EABFA12D762B}" type="pres">
      <dgm:prSet presAssocID="{4A34A334-CA74-447D-832B-DC8718502C61}" presName="node" presStyleLbl="node1" presStyleIdx="1" presStyleCnt="7" custScaleY="72118">
        <dgm:presLayoutVars>
          <dgm:bulletEnabled val="1"/>
        </dgm:presLayoutVars>
      </dgm:prSet>
      <dgm:spPr/>
    </dgm:pt>
    <dgm:pt modelId="{DE28F9C3-168C-4683-8EC8-9B0185428701}" type="pres">
      <dgm:prSet presAssocID="{FDA416A7-852B-4BE6-8AD1-5EDCBE02E872}" presName="sibTrans" presStyleCnt="0"/>
      <dgm:spPr/>
    </dgm:pt>
    <dgm:pt modelId="{734CE1DC-3DE5-4DF7-8660-01D61CA2771C}" type="pres">
      <dgm:prSet presAssocID="{4EDAC122-8FC7-44BA-B568-865A63DB402E}" presName="node" presStyleLbl="node1" presStyleIdx="2" presStyleCnt="7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93FFFD8-AA69-466F-AE28-320899CDBEB7}" type="pres">
      <dgm:prSet presAssocID="{E941A850-6984-4840-B99F-5340EC031E35}" presName="node" presStyleLbl="node1" presStyleIdx="3" presStyleCnt="7" custScaleY="75318">
        <dgm:presLayoutVars>
          <dgm:bulletEnabled val="1"/>
        </dgm:presLayoutVars>
      </dgm:prSet>
      <dgm:spPr/>
    </dgm:pt>
    <dgm:pt modelId="{27570989-E814-4D52-8E99-1983B159A9EC}" type="pres">
      <dgm:prSet presAssocID="{34551431-C461-4EB3-8A87-99D2FE5C559A}" presName="sibTrans" presStyleCnt="0"/>
      <dgm:spPr/>
    </dgm:pt>
    <dgm:pt modelId="{A994BA66-0A3A-490C-B76D-5CEC8B78C113}" type="pres">
      <dgm:prSet presAssocID="{1880B104-22EE-485D-A441-EC94720FFFA1}" presName="node" presStyleLbl="node1" presStyleIdx="4" presStyleCnt="7" custScaleY="73951">
        <dgm:presLayoutVars>
          <dgm:bulletEnabled val="1"/>
        </dgm:presLayoutVars>
      </dgm:prSet>
      <dgm:spPr/>
    </dgm:pt>
    <dgm:pt modelId="{EAA558E3-1D39-4269-ADED-6F4A46A97245}" type="pres">
      <dgm:prSet presAssocID="{9949B31A-E55F-41C2-A812-153BB62B96EC}" presName="sibTrans" presStyleCnt="0"/>
      <dgm:spPr/>
    </dgm:pt>
    <dgm:pt modelId="{A667B8AD-54ED-4E6D-9C80-3ACC74FDD024}" type="pres">
      <dgm:prSet presAssocID="{F0846067-2572-475A-BF4D-0934566AE36A}" presName="node" presStyleLbl="node1" presStyleIdx="5" presStyleCnt="7" custScaleY="75318">
        <dgm:presLayoutVars>
          <dgm:bulletEnabled val="1"/>
        </dgm:presLayoutVars>
      </dgm:prSet>
      <dgm:spPr/>
    </dgm:pt>
    <dgm:pt modelId="{EA00E28F-EF0A-4804-BB83-5E4F4FC2B04E}" type="pres">
      <dgm:prSet presAssocID="{2880D0BF-C06E-449D-838F-A10411268684}" presName="sibTrans" presStyleCnt="0"/>
      <dgm:spPr/>
    </dgm:pt>
    <dgm:pt modelId="{61341302-DA2C-43D0-8A0E-61372FB3EB2A}" type="pres">
      <dgm:prSet presAssocID="{E57CF92F-E70F-482F-8BAF-FEAA9E773ECF}" presName="node" presStyleLbl="node1" presStyleIdx="6" presStyleCnt="7" custScaleY="75318">
        <dgm:presLayoutVars>
          <dgm:bulletEnabled val="1"/>
        </dgm:presLayoutVars>
      </dgm:prSet>
      <dgm:spPr/>
    </dgm:pt>
  </dgm:ptLst>
  <dgm:cxnLst>
    <dgm:cxn modelId="{265D2E00-26CC-4795-B4ED-96C187504BD1}" type="presOf" srcId="{F0846067-2572-475A-BF4D-0934566AE36A}" destId="{A667B8AD-54ED-4E6D-9C80-3ACC74FDD024}" srcOrd="0" destOrd="0" presId="urn:microsoft.com/office/officeart/2005/8/layout/default"/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BA0F5317-66A6-42A6-A4AD-665721F4B76F}" srcId="{4D89E381-8302-42DD-92B4-21BEAB2F84EC}" destId="{F0846067-2572-475A-BF4D-0934566AE36A}" srcOrd="5" destOrd="0" parTransId="{59199795-561D-4D30-82D5-07377008E018}" sibTransId="{2880D0BF-C06E-449D-838F-A10411268684}"/>
    <dgm:cxn modelId="{5A6DB91A-A302-4D23-8797-7FAA7B0998D0}" type="presOf" srcId="{E57CF92F-E70F-482F-8BAF-FEAA9E773ECF}" destId="{61341302-DA2C-43D0-8A0E-61372FB3EB2A}" srcOrd="0" destOrd="0" presId="urn:microsoft.com/office/officeart/2005/8/layout/default"/>
    <dgm:cxn modelId="{49A55122-44BE-4CF4-AFD8-B034D265B0A8}" srcId="{4D89E381-8302-42DD-92B4-21BEAB2F84EC}" destId="{1880B104-22EE-485D-A441-EC94720FFFA1}" srcOrd="4" destOrd="0" parTransId="{CC2244F1-3742-457A-BDD0-AFB3B0F4F69D}" sibTransId="{9949B31A-E55F-41C2-A812-153BB62B96EC}"/>
    <dgm:cxn modelId="{5DFFCE24-0A02-41CB-8CD1-C9381311B885}" type="presOf" srcId="{E941A850-6984-4840-B99F-5340EC031E35}" destId="{C93FFFD8-AA69-466F-AE28-320899CDBEB7}" srcOrd="0" destOrd="0" presId="urn:microsoft.com/office/officeart/2005/8/layout/default"/>
    <dgm:cxn modelId="{372DFC25-060F-4EB8-9F68-6D05ED6CFB8A}" srcId="{4D89E381-8302-42DD-92B4-21BEAB2F84EC}" destId="{E941A850-6984-4840-B99F-5340EC031E35}" srcOrd="3" destOrd="0" parTransId="{4730701C-DA75-44CD-AEB1-B5BC996BB7C5}" sibTransId="{34551431-C461-4EB3-8A87-99D2FE5C559A}"/>
    <dgm:cxn modelId="{B1904C5D-21DB-4DE7-979F-2019912318DA}" type="presOf" srcId="{4EDAC122-8FC7-44BA-B568-865A63DB402E}" destId="{734CE1DC-3DE5-4DF7-8660-01D61CA2771C}" srcOrd="0" destOrd="0" presId="urn:microsoft.com/office/officeart/2005/8/layout/default"/>
    <dgm:cxn modelId="{EC1B9C44-6C2F-405C-8C34-215C36BA7AA1}" type="presOf" srcId="{4D89E381-8302-42DD-92B4-21BEAB2F84EC}" destId="{162284CF-F313-4F80-A89C-433345F80144}" srcOrd="0" destOrd="0" presId="urn:microsoft.com/office/officeart/2005/8/layout/default"/>
    <dgm:cxn modelId="{52D07D76-5F30-43AA-8920-6C4041C1BFDE}" srcId="{4D89E381-8302-42DD-92B4-21BEAB2F84EC}" destId="{E57CF92F-E70F-482F-8BAF-FEAA9E773ECF}" srcOrd="6" destOrd="0" parTransId="{0E1C3AE6-FC0E-464E-B301-067CCFE8A4C7}" sibTransId="{D916022C-B3A3-4490-8DF0-61155F236DD0}"/>
    <dgm:cxn modelId="{C33BA856-2C49-439B-8D75-B575A33AC525}" type="presOf" srcId="{1880B104-22EE-485D-A441-EC94720FFFA1}" destId="{A994BA66-0A3A-490C-B76D-5CEC8B78C113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834CD2D3-08C1-4E2C-ACEC-AE252714CE9D}" type="presOf" srcId="{8F20E59A-BF56-405A-9358-C69CE00CE847}" destId="{350E579E-ED1B-4A5A-AC43-CC7FE85B23A2}" srcOrd="0" destOrd="0" presId="urn:microsoft.com/office/officeart/2005/8/layout/default"/>
    <dgm:cxn modelId="{B6ACF0F0-F1D7-4666-8109-6CB5FB00E283}" type="presOf" srcId="{4A34A334-CA74-447D-832B-DC8718502C61}" destId="{01278CCE-D5DB-4D63-BB8A-EABFA12D762B}" srcOrd="0" destOrd="0" presId="urn:microsoft.com/office/officeart/2005/8/layout/default"/>
    <dgm:cxn modelId="{A854830E-0407-4E53-9224-6BF859AE355C}" type="presParOf" srcId="{162284CF-F313-4F80-A89C-433345F80144}" destId="{350E579E-ED1B-4A5A-AC43-CC7FE85B23A2}" srcOrd="0" destOrd="0" presId="urn:microsoft.com/office/officeart/2005/8/layout/default"/>
    <dgm:cxn modelId="{62E130F3-E7B9-4F54-A364-29C1E705F16F}" type="presParOf" srcId="{162284CF-F313-4F80-A89C-433345F80144}" destId="{91DD6AAC-B550-4249-A092-F8307868C1A9}" srcOrd="1" destOrd="0" presId="urn:microsoft.com/office/officeart/2005/8/layout/default"/>
    <dgm:cxn modelId="{209BF6F8-6A87-486E-8B66-69C8FCBA8692}" type="presParOf" srcId="{162284CF-F313-4F80-A89C-433345F80144}" destId="{01278CCE-D5DB-4D63-BB8A-EABFA12D762B}" srcOrd="2" destOrd="0" presId="urn:microsoft.com/office/officeart/2005/8/layout/default"/>
    <dgm:cxn modelId="{B2C6657E-6DBD-4D17-B4A8-D8D9AAFEF9F6}" type="presParOf" srcId="{162284CF-F313-4F80-A89C-433345F80144}" destId="{DE28F9C3-168C-4683-8EC8-9B0185428701}" srcOrd="3" destOrd="0" presId="urn:microsoft.com/office/officeart/2005/8/layout/default"/>
    <dgm:cxn modelId="{B08A5CAE-E0B2-40E8-9AD5-D226134E4FE1}" type="presParOf" srcId="{162284CF-F313-4F80-A89C-433345F80144}" destId="{734CE1DC-3DE5-4DF7-8660-01D61CA2771C}" srcOrd="4" destOrd="0" presId="urn:microsoft.com/office/officeart/2005/8/layout/default"/>
    <dgm:cxn modelId="{59CD722F-510C-454D-ABBF-D426CB6A3F9F}" type="presParOf" srcId="{162284CF-F313-4F80-A89C-433345F80144}" destId="{0293C441-A7B1-46B5-B3BA-7458D34F6091}" srcOrd="5" destOrd="0" presId="urn:microsoft.com/office/officeart/2005/8/layout/default"/>
    <dgm:cxn modelId="{737AF065-A84D-4484-98E8-F60A8A934936}" type="presParOf" srcId="{162284CF-F313-4F80-A89C-433345F80144}" destId="{C93FFFD8-AA69-466F-AE28-320899CDBEB7}" srcOrd="6" destOrd="0" presId="urn:microsoft.com/office/officeart/2005/8/layout/default"/>
    <dgm:cxn modelId="{228757C5-6383-4CB2-BFB2-4C7787E716F2}" type="presParOf" srcId="{162284CF-F313-4F80-A89C-433345F80144}" destId="{27570989-E814-4D52-8E99-1983B159A9EC}" srcOrd="7" destOrd="0" presId="urn:microsoft.com/office/officeart/2005/8/layout/default"/>
    <dgm:cxn modelId="{7AB81155-734A-4F1C-9203-DF63B9DDFAF1}" type="presParOf" srcId="{162284CF-F313-4F80-A89C-433345F80144}" destId="{A994BA66-0A3A-490C-B76D-5CEC8B78C113}" srcOrd="8" destOrd="0" presId="urn:microsoft.com/office/officeart/2005/8/layout/default"/>
    <dgm:cxn modelId="{D62F2C75-56CF-4227-A5B7-151BF02A4EC3}" type="presParOf" srcId="{162284CF-F313-4F80-A89C-433345F80144}" destId="{EAA558E3-1D39-4269-ADED-6F4A46A97245}" srcOrd="9" destOrd="0" presId="urn:microsoft.com/office/officeart/2005/8/layout/default"/>
    <dgm:cxn modelId="{EFDCCA81-F283-4FD4-93EC-3303E640C3AC}" type="presParOf" srcId="{162284CF-F313-4F80-A89C-433345F80144}" destId="{A667B8AD-54ED-4E6D-9C80-3ACC74FDD024}" srcOrd="10" destOrd="0" presId="urn:microsoft.com/office/officeart/2005/8/layout/default"/>
    <dgm:cxn modelId="{1FFAB95E-E7FC-4480-88C6-14E86255508D}" type="presParOf" srcId="{162284CF-F313-4F80-A89C-433345F80144}" destId="{EA00E28F-EF0A-4804-BB83-5E4F4FC2B04E}" srcOrd="11" destOrd="0" presId="urn:microsoft.com/office/officeart/2005/8/layout/default"/>
    <dgm:cxn modelId="{AA2FC738-8DA2-469B-BC4D-E533618B184B}" type="presParOf" srcId="{162284CF-F313-4F80-A89C-433345F80144}" destId="{61341302-DA2C-43D0-8A0E-61372FB3EB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8200" y="355285"/>
          <a:ext cx="3274908" cy="14316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Сбор штрихкодов</a:t>
          </a:r>
        </a:p>
      </dsp:txBody>
      <dsp:txXfrm>
        <a:off x="8200" y="355285"/>
        <a:ext cx="3274908" cy="1431698"/>
      </dsp:txXfrm>
    </dsp:sp>
    <dsp:sp modelId="{734CE1DC-3DE5-4DF7-8660-01D61CA2771C}">
      <dsp:nvSpPr>
        <dsp:cNvPr id="0" name=""/>
        <dsp:cNvSpPr/>
      </dsp:nvSpPr>
      <dsp:spPr>
        <a:xfrm>
          <a:off x="3610599" y="356621"/>
          <a:ext cx="3274908" cy="1429025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Инвентаризация</a:t>
          </a:r>
        </a:p>
      </dsp:txBody>
      <dsp:txXfrm>
        <a:off x="3610599" y="356621"/>
        <a:ext cx="3274908" cy="1429025"/>
      </dsp:txXfrm>
    </dsp:sp>
    <dsp:sp modelId="{C0A44CEE-4087-4948-AF1E-BA639CF07325}">
      <dsp:nvSpPr>
        <dsp:cNvPr id="0" name=""/>
        <dsp:cNvSpPr/>
      </dsp:nvSpPr>
      <dsp:spPr>
        <a:xfrm>
          <a:off x="7212998" y="375317"/>
          <a:ext cx="3274908" cy="13916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Информация о товарах</a:t>
          </a:r>
        </a:p>
      </dsp:txBody>
      <dsp:txXfrm>
        <a:off x="7212998" y="375317"/>
        <a:ext cx="3274908" cy="1391633"/>
      </dsp:txXfrm>
    </dsp:sp>
    <dsp:sp modelId="{A994BA66-0A3A-490C-B76D-5CEC8B78C113}">
      <dsp:nvSpPr>
        <dsp:cNvPr id="0" name=""/>
        <dsp:cNvSpPr/>
      </dsp:nvSpPr>
      <dsp:spPr>
        <a:xfrm>
          <a:off x="8200" y="2114474"/>
          <a:ext cx="3274908" cy="111070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Поступление</a:t>
          </a:r>
        </a:p>
      </dsp:txBody>
      <dsp:txXfrm>
        <a:off x="8200" y="2114474"/>
        <a:ext cx="3274908" cy="1110704"/>
      </dsp:txXfrm>
    </dsp:sp>
    <dsp:sp modelId="{EA26B3BB-EE9A-4C50-9267-9AE3789209E7}">
      <dsp:nvSpPr>
        <dsp:cNvPr id="0" name=""/>
        <dsp:cNvSpPr/>
      </dsp:nvSpPr>
      <dsp:spPr>
        <a:xfrm>
          <a:off x="3610599" y="2114474"/>
          <a:ext cx="3274908" cy="111070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Возврат</a:t>
          </a:r>
        </a:p>
      </dsp:txBody>
      <dsp:txXfrm>
        <a:off x="3610599" y="2114474"/>
        <a:ext cx="3274908" cy="1110704"/>
      </dsp:txXfrm>
    </dsp:sp>
    <dsp:sp modelId="{4C8CB67B-E096-40B8-A483-66F7E798314D}">
      <dsp:nvSpPr>
        <dsp:cNvPr id="0" name=""/>
        <dsp:cNvSpPr/>
      </dsp:nvSpPr>
      <dsp:spPr>
        <a:xfrm>
          <a:off x="7212998" y="2143594"/>
          <a:ext cx="3274908" cy="1052463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Перемещение</a:t>
          </a:r>
        </a:p>
      </dsp:txBody>
      <dsp:txXfrm>
        <a:off x="7212998" y="2143594"/>
        <a:ext cx="3274908" cy="1052463"/>
      </dsp:txXfrm>
    </dsp:sp>
    <dsp:sp modelId="{61A22032-09CB-4A74-8EE6-87AAEBE37B51}">
      <dsp:nvSpPr>
        <dsp:cNvPr id="0" name=""/>
        <dsp:cNvSpPr/>
      </dsp:nvSpPr>
      <dsp:spPr>
        <a:xfrm>
          <a:off x="7364" y="3605880"/>
          <a:ext cx="3274908" cy="101799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Переоценка</a:t>
          </a:r>
        </a:p>
      </dsp:txBody>
      <dsp:txXfrm>
        <a:off x="7364" y="3605880"/>
        <a:ext cx="3274908" cy="1017998"/>
      </dsp:txXfrm>
    </dsp:sp>
    <dsp:sp modelId="{4B7CA2B6-A45A-49BB-985D-B99BF192F4C4}">
      <dsp:nvSpPr>
        <dsp:cNvPr id="0" name=""/>
        <dsp:cNvSpPr/>
      </dsp:nvSpPr>
      <dsp:spPr>
        <a:xfrm>
          <a:off x="3609764" y="3552669"/>
          <a:ext cx="6878977" cy="1124420"/>
        </a:xfrm>
        <a:prstGeom prst="rect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Реализация (торговля по образцам)</a:t>
          </a:r>
        </a:p>
      </dsp:txBody>
      <dsp:txXfrm>
        <a:off x="3609764" y="3552669"/>
        <a:ext cx="6878977" cy="1124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316706" y="10595"/>
          <a:ext cx="2969121" cy="1298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Инвентаризация</a:t>
          </a:r>
        </a:p>
      </dsp:txBody>
      <dsp:txXfrm>
        <a:off x="316706" y="10595"/>
        <a:ext cx="2969121" cy="1298016"/>
      </dsp:txXfrm>
    </dsp:sp>
    <dsp:sp modelId="{734CE1DC-3DE5-4DF7-8660-01D61CA2771C}">
      <dsp:nvSpPr>
        <dsp:cNvPr id="0" name=""/>
        <dsp:cNvSpPr/>
      </dsp:nvSpPr>
      <dsp:spPr>
        <a:xfrm>
          <a:off x="3582739" y="11807"/>
          <a:ext cx="2969121" cy="1295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Поступление ТТН</a:t>
          </a:r>
        </a:p>
      </dsp:txBody>
      <dsp:txXfrm>
        <a:off x="3582739" y="11807"/>
        <a:ext cx="2969121" cy="1295593"/>
      </dsp:txXfrm>
    </dsp:sp>
    <dsp:sp modelId="{A994BA66-0A3A-490C-B76D-5CEC8B78C113}">
      <dsp:nvSpPr>
        <dsp:cNvPr id="0" name=""/>
        <dsp:cNvSpPr/>
      </dsp:nvSpPr>
      <dsp:spPr>
        <a:xfrm>
          <a:off x="6848772" y="895"/>
          <a:ext cx="2969121" cy="1317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</a:t>
          </a:r>
          <a:r>
            <a:rPr lang="ru-RU" sz="2800" kern="1200" dirty="0"/>
            <a:t>  Возврат ТТН</a:t>
          </a:r>
        </a:p>
      </dsp:txBody>
      <dsp:txXfrm>
        <a:off x="6848772" y="895"/>
        <a:ext cx="2969121" cy="1317416"/>
      </dsp:txXfrm>
    </dsp:sp>
    <dsp:sp modelId="{F1117BB4-4A37-4E73-932D-1269C1C9D29F}">
      <dsp:nvSpPr>
        <dsp:cNvPr id="0" name=""/>
        <dsp:cNvSpPr/>
      </dsp:nvSpPr>
      <dsp:spPr>
        <a:xfrm>
          <a:off x="3582739" y="1615224"/>
          <a:ext cx="2969121" cy="1459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Списание</a:t>
          </a:r>
        </a:p>
      </dsp:txBody>
      <dsp:txXfrm>
        <a:off x="3582739" y="1615224"/>
        <a:ext cx="2969121" cy="1459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2928" y="388887"/>
          <a:ext cx="2323582" cy="1015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Розница 2</a:t>
          </a:r>
        </a:p>
      </dsp:txBody>
      <dsp:txXfrm>
        <a:off x="2928" y="388887"/>
        <a:ext cx="2323582" cy="1015805"/>
      </dsp:txXfrm>
    </dsp:sp>
    <dsp:sp modelId="{01278CCE-D5DB-4D63-BB8A-EABFA12D762B}">
      <dsp:nvSpPr>
        <dsp:cNvPr id="0" name=""/>
        <dsp:cNvSpPr/>
      </dsp:nvSpPr>
      <dsp:spPr>
        <a:xfrm>
          <a:off x="2558869" y="394073"/>
          <a:ext cx="2323582" cy="1005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Штрих-М</a:t>
          </a:r>
        </a:p>
      </dsp:txBody>
      <dsp:txXfrm>
        <a:off x="2558869" y="394073"/>
        <a:ext cx="2323582" cy="1005432"/>
      </dsp:txXfrm>
    </dsp:sp>
    <dsp:sp modelId="{734CE1DC-3DE5-4DF7-8660-01D61CA2771C}">
      <dsp:nvSpPr>
        <dsp:cNvPr id="0" name=""/>
        <dsp:cNvSpPr/>
      </dsp:nvSpPr>
      <dsp:spPr>
        <a:xfrm>
          <a:off x="5114810" y="389835"/>
          <a:ext cx="2323582" cy="1013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Далион</a:t>
          </a:r>
          <a:endParaRPr lang="ru-RU" sz="3500" kern="1200" dirty="0"/>
        </a:p>
      </dsp:txBody>
      <dsp:txXfrm>
        <a:off x="5114810" y="389835"/>
        <a:ext cx="2323582" cy="1013909"/>
      </dsp:txXfrm>
    </dsp:sp>
    <dsp:sp modelId="{C93FFFD8-AA69-466F-AE28-320899CDBEB7}">
      <dsp:nvSpPr>
        <dsp:cNvPr id="0" name=""/>
        <dsp:cNvSpPr/>
      </dsp:nvSpPr>
      <dsp:spPr>
        <a:xfrm>
          <a:off x="7670750" y="371767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УТ 10.3, 11</a:t>
          </a:r>
        </a:p>
      </dsp:txBody>
      <dsp:txXfrm>
        <a:off x="7670750" y="371767"/>
        <a:ext cx="2323582" cy="1050045"/>
      </dsp:txXfrm>
    </dsp:sp>
    <dsp:sp modelId="{A994BA66-0A3A-490C-B76D-5CEC8B78C113}">
      <dsp:nvSpPr>
        <dsp:cNvPr id="0" name=""/>
        <dsp:cNvSpPr/>
      </dsp:nvSpPr>
      <dsp:spPr>
        <a:xfrm>
          <a:off x="1280899" y="1663700"/>
          <a:ext cx="2323582" cy="1030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АСТОР</a:t>
          </a:r>
        </a:p>
      </dsp:txBody>
      <dsp:txXfrm>
        <a:off x="1280899" y="1663700"/>
        <a:ext cx="2323582" cy="1030987"/>
      </dsp:txXfrm>
    </dsp:sp>
    <dsp:sp modelId="{A667B8AD-54ED-4E6D-9C80-3ACC74FDD024}">
      <dsp:nvSpPr>
        <dsp:cNvPr id="0" name=""/>
        <dsp:cNvSpPr/>
      </dsp:nvSpPr>
      <dsp:spPr>
        <a:xfrm>
          <a:off x="3836839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УНФ 1.6</a:t>
          </a:r>
        </a:p>
      </dsp:txBody>
      <dsp:txXfrm>
        <a:off x="3836839" y="1654171"/>
        <a:ext cx="2323582" cy="1050045"/>
      </dsp:txXfrm>
    </dsp:sp>
    <dsp:sp modelId="{61341302-DA2C-43D0-8A0E-61372FB3EB2A}">
      <dsp:nvSpPr>
        <dsp:cNvPr id="0" name=""/>
        <dsp:cNvSpPr/>
      </dsp:nvSpPr>
      <dsp:spPr>
        <a:xfrm>
          <a:off x="6392780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Рарус</a:t>
          </a:r>
          <a:r>
            <a:rPr lang="ru-RU" sz="3500" kern="1200" dirty="0"/>
            <a:t> ТК</a:t>
          </a:r>
        </a:p>
      </dsp:txBody>
      <dsp:txXfrm>
        <a:off x="6392780" y="1654171"/>
        <a:ext cx="2323582" cy="105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79319" y="4462896"/>
            <a:ext cx="5486400" cy="3600450"/>
          </a:xfrm>
        </p:spPr>
        <p:txBody>
          <a:bodyPr/>
          <a:lstStyle/>
          <a:p>
            <a:r>
              <a:rPr lang="ru-RU" dirty="0"/>
              <a:t>9 Августа 2016 компания </a:t>
            </a:r>
            <a:r>
              <a:rPr lang="ru-RU" dirty="0" err="1"/>
              <a:t>Клеверенс</a:t>
            </a:r>
            <a:r>
              <a:rPr lang="ru-RU" dirty="0"/>
              <a:t> анонсировала новый современный продукт для решения задач мобильной автоматизации магазинов совершенно любого масштаба.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Минимум.</a:t>
            </a:r>
          </a:p>
          <a:p>
            <a:r>
              <a:rPr lang="ru-RU" dirty="0"/>
              <a:t>Это самые дешевые лицензии.</a:t>
            </a:r>
          </a:p>
          <a:p>
            <a:r>
              <a:rPr lang="ru-RU" dirty="0"/>
              <a:t>По сути аналог прошивок на </a:t>
            </a:r>
            <a:r>
              <a:rPr lang="ru-RU" dirty="0" err="1"/>
              <a:t>дос</a:t>
            </a:r>
            <a:r>
              <a:rPr lang="ru-RU" dirty="0"/>
              <a:t> терминалах</a:t>
            </a:r>
          </a:p>
          <a:p>
            <a:r>
              <a:rPr lang="ru-RU" dirty="0"/>
              <a:t>Можно выгружать как через  кабель так и по </a:t>
            </a:r>
            <a:r>
              <a:rPr lang="en-US" dirty="0" err="1"/>
              <a:t>wi-fi</a:t>
            </a:r>
            <a:endParaRPr lang="en-US" dirty="0"/>
          </a:p>
          <a:p>
            <a:r>
              <a:rPr lang="ru-RU" dirty="0"/>
              <a:t>Две операции – сбор </a:t>
            </a:r>
            <a:r>
              <a:rPr lang="ru-RU" dirty="0" err="1"/>
              <a:t>штрихкодов</a:t>
            </a:r>
            <a:r>
              <a:rPr lang="ru-RU" dirty="0"/>
              <a:t> и инвентаризация</a:t>
            </a:r>
          </a:p>
          <a:p>
            <a:r>
              <a:rPr lang="ru-RU" dirty="0"/>
              <a:t>Нельзя добавлять новые операции</a:t>
            </a:r>
          </a:p>
          <a:p>
            <a:r>
              <a:rPr lang="ru-RU" dirty="0"/>
              <a:t>Нет возможности сверяться по накладной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Базовый</a:t>
            </a:r>
          </a:p>
          <a:p>
            <a:r>
              <a:rPr lang="ru-RU" dirty="0"/>
              <a:t>Предполагается что это самые ходовые лицензии</a:t>
            </a:r>
          </a:p>
          <a:p>
            <a:r>
              <a:rPr lang="ru-RU" dirty="0"/>
              <a:t>Так же обмен через кабель или по </a:t>
            </a:r>
            <a:r>
              <a:rPr lang="en-US" dirty="0" err="1"/>
              <a:t>wi-fi</a:t>
            </a:r>
            <a:endParaRPr lang="en-US" dirty="0"/>
          </a:p>
          <a:p>
            <a:r>
              <a:rPr lang="ru-RU" dirty="0"/>
              <a:t>Все магазинные операции перечисленные ранее</a:t>
            </a:r>
          </a:p>
          <a:p>
            <a:r>
              <a:rPr lang="ru-RU" dirty="0"/>
              <a:t>Можно добавлять операции</a:t>
            </a:r>
          </a:p>
          <a:p>
            <a:r>
              <a:rPr lang="ru-RU" dirty="0"/>
              <a:t>Нет </a:t>
            </a:r>
            <a:r>
              <a:rPr lang="ru-RU" dirty="0" err="1"/>
              <a:t>онлайна</a:t>
            </a:r>
            <a:r>
              <a:rPr lang="ru-RU" dirty="0"/>
              <a:t>, нет </a:t>
            </a:r>
            <a:r>
              <a:rPr lang="ru-RU" dirty="0" err="1"/>
              <a:t>автообмена</a:t>
            </a:r>
            <a:r>
              <a:rPr lang="ru-RU" dirty="0"/>
              <a:t> документами</a:t>
            </a:r>
          </a:p>
          <a:p>
            <a:r>
              <a:rPr lang="ru-RU" dirty="0"/>
              <a:t>Есть печать на мобильный принтер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базовые для непродовольственных магазинов</a:t>
            </a:r>
          </a:p>
          <a:p>
            <a:r>
              <a:rPr lang="ru-RU" dirty="0"/>
              <a:t>И есть Базовые с ЕГАИС операциями для продовольственных магазинов, стоит соответственно дороже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5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Уровень «расширенный»</a:t>
            </a:r>
          </a:p>
          <a:p>
            <a:r>
              <a:rPr lang="ru-RU" dirty="0"/>
              <a:t>Появляется  возможность онлайн режима</a:t>
            </a:r>
          </a:p>
          <a:p>
            <a:r>
              <a:rPr lang="ru-RU" dirty="0"/>
              <a:t>Автоматическая выгрузка загрузка документов</a:t>
            </a:r>
          </a:p>
          <a:p>
            <a:r>
              <a:rPr lang="ru-RU" dirty="0"/>
              <a:t>Операция Переоценка с мобильным принтером</a:t>
            </a:r>
          </a:p>
          <a:p>
            <a:r>
              <a:rPr lang="ru-RU" dirty="0"/>
              <a:t>Также как и базовый может быть с </a:t>
            </a:r>
            <a:r>
              <a:rPr lang="ru-RU" dirty="0" err="1"/>
              <a:t>егаис</a:t>
            </a:r>
            <a:r>
              <a:rPr lang="ru-RU" dirty="0"/>
              <a:t> и без него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1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Уровень «Полный»</a:t>
            </a:r>
          </a:p>
          <a:p>
            <a:endParaRPr lang="ru-RU" dirty="0"/>
          </a:p>
          <a:p>
            <a:r>
              <a:rPr lang="ru-RU" dirty="0"/>
              <a:t>Все возможные операции для магазина</a:t>
            </a:r>
          </a:p>
          <a:p>
            <a:r>
              <a:rPr lang="ru-RU" dirty="0"/>
              <a:t>Есть коллективное выполнение операций</a:t>
            </a:r>
            <a:endParaRPr lang="en-US" dirty="0"/>
          </a:p>
          <a:p>
            <a:r>
              <a:rPr lang="ru-RU" dirty="0"/>
              <a:t>Появляется проверка легальности через </a:t>
            </a:r>
            <a:r>
              <a:rPr lang="en-US" dirty="0"/>
              <a:t>checkMark2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44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Лицензии так и остались бессрочными</a:t>
            </a:r>
          </a:p>
          <a:p>
            <a:r>
              <a:rPr lang="ru-RU" dirty="0"/>
              <a:t>Подписка только на возможность обновления</a:t>
            </a:r>
          </a:p>
          <a:p>
            <a:r>
              <a:rPr lang="ru-RU" dirty="0"/>
              <a:t>Во все лицензии входит 1 год подписки</a:t>
            </a:r>
          </a:p>
          <a:p>
            <a:r>
              <a:rPr lang="ru-RU" dirty="0"/>
              <a:t>Если проблема решается обновлением, то техподдержка потребует обновиться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1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Модули которые разрабатывались постепенно , теперь  встроены в уровни лицензий.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44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4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автоматизация магазинов происходит с помощью терминалов сбора данных и смартфонов с установленной программой Магазин 15</a:t>
            </a:r>
          </a:p>
          <a:p>
            <a:endParaRPr lang="ru-RU" dirty="0"/>
          </a:p>
          <a:p>
            <a:r>
              <a:rPr lang="ru-RU" dirty="0"/>
              <a:t>Презентация предназначена для партнеров </a:t>
            </a:r>
            <a:r>
              <a:rPr lang="ru-RU" dirty="0" err="1"/>
              <a:t>Клверенс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8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Зачем магазину нужны терминалы?</a:t>
            </a:r>
          </a:p>
          <a:p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Заказываем одно, а по факту поставщики или даже собственные контрагенты привозят другое.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1600" dirty="0"/>
              <a:t>Неверные ценники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dirty="0"/>
              <a:t>Целая головная боль с утра обновить ценники.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dirty="0"/>
              <a:t>С помощью терминала и мобильного принтера это делается в разы быстрее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5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проверять бутылки можно терминалом или сканером, подключенным к компьютеру с личным кабинетом РАР</a:t>
            </a:r>
          </a:p>
          <a:p>
            <a:endParaRPr lang="ru-RU" dirty="0"/>
          </a:p>
          <a:p>
            <a:r>
              <a:rPr lang="ru-RU" dirty="0"/>
              <a:t>С ТСД нет ограничений сколько сканировать, в личном кабинете есть.</a:t>
            </a:r>
          </a:p>
          <a:p>
            <a:r>
              <a:rPr lang="ru-RU" dirty="0"/>
              <a:t>С ТСД не нужно нести ящики к компьютеру товароведа, со сканером нужно.</a:t>
            </a:r>
          </a:p>
          <a:p>
            <a:endParaRPr lang="ru-RU" dirty="0"/>
          </a:p>
          <a:p>
            <a:r>
              <a:rPr lang="ru-RU" dirty="0"/>
              <a:t>Специальная программа для проверки легальности алкоголя - </a:t>
            </a:r>
            <a:r>
              <a:rPr lang="en-US" dirty="0"/>
              <a:t>Check Mark 2 </a:t>
            </a:r>
            <a:r>
              <a:rPr lang="ru-RU" dirty="0"/>
              <a:t>– является самым надежным способом проверки.  </a:t>
            </a:r>
          </a:p>
          <a:p>
            <a:r>
              <a:rPr lang="ru-RU" dirty="0"/>
              <a:t>В личном кабинете есть ограничения на количество сканирований, и проверка многого не выявит.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6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Рассмотрим подробнее три этих аспекта, того, что  такое отраслевой продукт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Реализованы сквозные алгоритмы обмена между бык офисом и мобильным ПО.</a:t>
            </a:r>
          </a:p>
          <a:p>
            <a:r>
              <a:rPr lang="ru-RU" dirty="0"/>
              <a:t>Благодаря этому выстраивается нужный бизнес процесс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0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Цитирую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пример продуманных бизнес процессов</a:t>
            </a:r>
          </a:p>
          <a:p>
            <a:endParaRPr lang="ru-RU" dirty="0"/>
          </a:p>
          <a:p>
            <a:r>
              <a:rPr lang="ru-RU" dirty="0"/>
              <a:t>На терминале  отображаются разные цены в разных операциях.</a:t>
            </a:r>
          </a:p>
          <a:p>
            <a:r>
              <a:rPr lang="ru-RU" dirty="0"/>
              <a:t>В шапке документа указывается  то что логически нужно – например выбор контрагента или склада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1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Реализована интеграция  с вот этими учетными системами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9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4" y="1283515"/>
            <a:ext cx="8020050" cy="5428432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2A519A9-DCF2-4C80-9473-DD70A3F80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496073"/>
              </p:ext>
            </p:extLst>
          </p:nvPr>
        </p:nvGraphicFramePr>
        <p:xfrm>
          <a:off x="116037" y="146053"/>
          <a:ext cx="5690636" cy="144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3657600" imgH="929520" progId="Word.Picture.8">
                  <p:embed/>
                </p:oleObj>
              </mc:Choice>
              <mc:Fallback>
                <p:oleObj name="Picture" r:id="rId4" imgW="3657600" imgH="929520" progId="Word.Pictur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037" y="146053"/>
                        <a:ext cx="5690636" cy="1447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  <a:br>
              <a:rPr lang="en-US" dirty="0"/>
            </a:br>
            <a:r>
              <a:rPr lang="ru-RU" dirty="0"/>
              <a:t>Пример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72827"/>
              </p:ext>
            </p:extLst>
          </p:nvPr>
        </p:nvGraphicFramePr>
        <p:xfrm>
          <a:off x="825500" y="2511422"/>
          <a:ext cx="7454900" cy="343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219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Функционал / Операция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 поступлении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 инвентаризации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4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Цены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товаров: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Цена закупки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Цена продажи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6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Ввод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шапки: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Выбор контрагента и склада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06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Работа с сериями: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умолчанию с сериями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умолчанию без серий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C:\Users\Oleg\Downloads\Screenshot_2017-09-06-10-36-22-383_com.cleverence.android.MobileSMARTS.v3.R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330415"/>
            <a:ext cx="3797300" cy="55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5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dirty="0"/>
            </a:br>
            <a:r>
              <a:rPr lang="ru-RU" dirty="0"/>
              <a:t>Интеграция с </a:t>
            </a:r>
            <a:r>
              <a:rPr lang="ru-RU" dirty="0" err="1"/>
              <a:t>бэк</a:t>
            </a:r>
            <a:r>
              <a:rPr lang="ru-RU" dirty="0"/>
              <a:t>-офисом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786190"/>
              </p:ext>
            </p:extLst>
          </p:nvPr>
        </p:nvGraphicFramePr>
        <p:xfrm>
          <a:off x="1018068" y="2261560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09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280150"/>
            <a:ext cx="10515600" cy="11499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4 уровня лицензии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122" y="2738807"/>
            <a:ext cx="3675077" cy="27479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Минимум</a:t>
            </a:r>
          </a:p>
          <a:p>
            <a:r>
              <a:rPr lang="ru-RU" sz="4000" dirty="0">
                <a:solidFill>
                  <a:srgbClr val="F8931D"/>
                </a:solidFill>
              </a:rPr>
              <a:t>Базовый</a:t>
            </a:r>
          </a:p>
          <a:p>
            <a:r>
              <a:rPr lang="ru-RU" sz="4000" dirty="0">
                <a:solidFill>
                  <a:srgbClr val="00B050"/>
                </a:solidFill>
              </a:rPr>
              <a:t>Расширенный</a:t>
            </a:r>
          </a:p>
          <a:p>
            <a:r>
              <a:rPr lang="ru-RU" sz="4000" dirty="0">
                <a:solidFill>
                  <a:srgbClr val="3551A2"/>
                </a:solidFill>
              </a:rPr>
              <a:t>Полный</a:t>
            </a:r>
          </a:p>
        </p:txBody>
      </p:sp>
      <p:pic>
        <p:nvPicPr>
          <p:cNvPr id="5" name="Picture 2" descr="http://static4.depositphotos.com/1004070/460/i/950/depositphotos_4602492-F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99" y="1811785"/>
            <a:ext cx="7539689" cy="50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C32B2F9-C85B-48FF-9D12-A153D80DB838}"/>
              </a:ext>
            </a:extLst>
          </p:cNvPr>
          <p:cNvSpPr txBox="1">
            <a:spLocks/>
          </p:cNvSpPr>
          <p:nvPr/>
        </p:nvSpPr>
        <p:spPr>
          <a:xfrm>
            <a:off x="838200" y="539516"/>
            <a:ext cx="10515600" cy="96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Лицензионная политика</a:t>
            </a:r>
          </a:p>
        </p:txBody>
      </p:sp>
      <p:pic>
        <p:nvPicPr>
          <p:cNvPr id="8" name="Picture 4" descr="http://cdn.mysitemyway.com/etc-mysitemyway/icons/legacy-previews/icons/green-metallic-orbs-icons-business/082565-green-metallic-orb-icon-business-key3.png">
            <a:extLst>
              <a:ext uri="{FF2B5EF4-FFF2-40B4-BE49-F238E27FC236}">
                <a16:creationId xmlns:a16="http://schemas.microsoft.com/office/drawing/2014/main" id="{B46DBCAE-6985-4421-86B5-375AA39D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18" y="484453"/>
            <a:ext cx="2046514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9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МИНИМУМ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608406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Самые дешевые лицензии</a:t>
            </a:r>
          </a:p>
          <a:p>
            <a:r>
              <a:rPr lang="ru-RU" dirty="0"/>
              <a:t>Аналог </a:t>
            </a:r>
            <a:r>
              <a:rPr lang="en-US" dirty="0"/>
              <a:t>DOS</a:t>
            </a:r>
            <a:r>
              <a:rPr lang="ru-RU" dirty="0"/>
              <a:t>-</a:t>
            </a:r>
            <a:r>
              <a:rPr lang="ru-RU" dirty="0" err="1"/>
              <a:t>овских</a:t>
            </a:r>
            <a:r>
              <a:rPr lang="ru-RU" dirty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dirty="0"/>
              <a:t>Только сбор штрихкодов и инвентаризация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/>
              <a:t>Нет возможности сверяться по накладной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90" y="0"/>
            <a:ext cx="2083140" cy="208314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867768" y="279401"/>
            <a:ext cx="3070231" cy="6298796"/>
            <a:chOff x="8292553" y="296299"/>
            <a:chExt cx="2901386" cy="628189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553" y="296299"/>
              <a:ext cx="2901386" cy="628189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4569" y="1484672"/>
              <a:ext cx="1647313" cy="23163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 fov="2400000">
                <a:rot lat="540000" lon="114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9047172" y="1587840"/>
            <a:ext cx="2171700" cy="7366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9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Самый ходовой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dirty="0"/>
              <a:t>Все магазинные операции</a:t>
            </a:r>
          </a:p>
          <a:p>
            <a:r>
              <a:rPr lang="ru-RU" dirty="0"/>
              <a:t>Можно изменять существующие операции</a:t>
            </a:r>
          </a:p>
          <a:p>
            <a:r>
              <a:rPr lang="ru-RU" dirty="0"/>
              <a:t>Нет </a:t>
            </a:r>
            <a:r>
              <a:rPr lang="ru-RU" dirty="0" err="1"/>
              <a:t>онлайна</a:t>
            </a:r>
            <a:r>
              <a:rPr lang="ru-RU" dirty="0"/>
              <a:t> и авто-обмена</a:t>
            </a:r>
          </a:p>
          <a:p>
            <a:r>
              <a:rPr lang="ru-RU" dirty="0"/>
              <a:t>Печать на мобильный принтер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338" y="298619"/>
            <a:ext cx="3022993" cy="20831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292553" y="296299"/>
            <a:ext cx="2901386" cy="6281898"/>
            <a:chOff x="8292553" y="296299"/>
            <a:chExt cx="2901386" cy="628189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553" y="296299"/>
              <a:ext cx="2901386" cy="62818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6352" y="1531300"/>
              <a:ext cx="1576747" cy="22808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 fov="2400000">
                <a:rot lat="540000" lon="114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9" name="Прямоугольник 8"/>
          <p:cNvSpPr/>
          <p:nvPr/>
        </p:nvSpPr>
        <p:spPr>
          <a:xfrm>
            <a:off x="8428875" y="1531300"/>
            <a:ext cx="2023225" cy="19993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2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8931D"/>
                </a:solidFill>
              </a:rPr>
              <a:t>Базовый с ЕГАИС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3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лицензиях для продовольственного магазина: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всё вышеперечисленное +</a:t>
            </a:r>
          </a:p>
          <a:p>
            <a:r>
              <a:rPr lang="ru-RU" dirty="0"/>
              <a:t>Инвентаризация остатков ЕГАИС</a:t>
            </a:r>
          </a:p>
          <a:p>
            <a:r>
              <a:rPr lang="ru-RU" dirty="0"/>
              <a:t>Проверка поступления по ТТН ЕГАИС</a:t>
            </a:r>
          </a:p>
          <a:p>
            <a:r>
              <a:rPr lang="ru-RU" dirty="0"/>
              <a:t>Формирование ТТН ЕГАИС на возврат товара</a:t>
            </a:r>
          </a:p>
          <a:p>
            <a:r>
              <a:rPr lang="ru-RU" dirty="0"/>
              <a:t>Списание ЕГАИС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839" y="695325"/>
            <a:ext cx="2400492" cy="1654175"/>
          </a:xfrm>
          <a:prstGeom prst="rect">
            <a:avLst/>
          </a:prstGeom>
        </p:spPr>
      </p:pic>
      <p:pic>
        <p:nvPicPr>
          <p:cNvPr id="6" name="Picture 2" descr="https://telemedicina.one/wp-content/uploads/2017/08/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12562"/>
          <a:stretch/>
        </p:blipFill>
        <p:spPr bwMode="auto">
          <a:xfrm>
            <a:off x="8435662" y="2870445"/>
            <a:ext cx="3309870" cy="2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7800"/>
            <a:ext cx="10515600" cy="3459162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, </a:t>
            </a:r>
            <a:r>
              <a:rPr lang="en-US" dirty="0"/>
              <a:t>Wi-Fi </a:t>
            </a:r>
            <a:r>
              <a:rPr lang="ru-RU" dirty="0"/>
              <a:t>или онлайн на выбор</a:t>
            </a:r>
          </a:p>
          <a:p>
            <a:r>
              <a:rPr lang="ru-RU" dirty="0"/>
              <a:t>Полностью автоматический обмен</a:t>
            </a:r>
          </a:p>
          <a:p>
            <a:r>
              <a:rPr lang="ru-RU" dirty="0"/>
              <a:t>Добавлять свои операции</a:t>
            </a:r>
          </a:p>
          <a:p>
            <a:r>
              <a:rPr lang="ru-RU" dirty="0"/>
              <a:t>ЕГАИС опционально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1" y="365125"/>
            <a:ext cx="3950640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/>
              <a:t>Полный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магазина</a:t>
            </a:r>
          </a:p>
          <a:p>
            <a:r>
              <a:rPr lang="ru-RU" dirty="0"/>
              <a:t>Коллективное выполнение операций</a:t>
            </a:r>
          </a:p>
          <a:p>
            <a:r>
              <a:rPr lang="ru-RU" dirty="0"/>
              <a:t>ЕГАИС + </a:t>
            </a:r>
            <a:r>
              <a:rPr lang="en-US" dirty="0"/>
              <a:t>CheckMark2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Реализация (мобильная торговля)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04" y="644713"/>
            <a:ext cx="4117033" cy="3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Сравнение лицензий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60407"/>
              </p:ext>
            </p:extLst>
          </p:nvPr>
        </p:nvGraphicFramePr>
        <p:xfrm>
          <a:off x="838200" y="1519706"/>
          <a:ext cx="10228364" cy="471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4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DF5718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3551A2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5549.-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9649.-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15749.-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принтером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 работа со справочниками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Мобильная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торговля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9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46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2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58480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25354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0" y="52937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93" y="58463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29302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3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76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76771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9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Платная подписка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300" y="1825625"/>
            <a:ext cx="88265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Все лицензии бессрочные.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Подписка только на возможность обновления.</a:t>
            </a:r>
          </a:p>
          <a:p>
            <a:pPr>
              <a:lnSpc>
                <a:spcPct val="150000"/>
              </a:lnSpc>
            </a:pPr>
            <a:r>
              <a:rPr lang="ru-RU" dirty="0"/>
              <a:t>В лицензию входит 1 год подписки.</a:t>
            </a:r>
          </a:p>
          <a:p>
            <a:pPr>
              <a:lnSpc>
                <a:spcPct val="150000"/>
              </a:lnSpc>
            </a:pPr>
            <a:r>
              <a:rPr lang="ru-RU" dirty="0"/>
              <a:t>Если проблема решается обновлением, то техподдержка потребует обновиться.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1266" name="Picture 2" descr="http://welllynx.com/wp-content/uploads/2013/07/1439091724_security-shield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1" y="1931986"/>
            <a:ext cx="62071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tatic.tildacdn.com/tild3962-6465-4236-b330-393361373462/Calendar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6" y="3303587"/>
            <a:ext cx="59372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4" y="4749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0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0505" y="437507"/>
            <a:ext cx="6047531" cy="1786724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Mobile SMARTS</a:t>
            </a:r>
            <a:r>
              <a:rPr lang="ru-RU" sz="5400" dirty="0"/>
              <a:t>: Магазин 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7952" y="2453811"/>
            <a:ext cx="5294968" cy="78051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Программное обеспечение для мобильных устройств со встроенным сканером штрихкодов.</a:t>
            </a:r>
          </a:p>
          <a:p>
            <a:pPr algn="l"/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4" y="335416"/>
            <a:ext cx="2988328" cy="29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105399AA-A8B3-4CE6-BA21-66950101513A}"/>
              </a:ext>
            </a:extLst>
          </p:cNvPr>
          <p:cNvSpPr txBox="1">
            <a:spLocks/>
          </p:cNvSpPr>
          <p:nvPr/>
        </p:nvSpPr>
        <p:spPr>
          <a:xfrm>
            <a:off x="838898" y="3543566"/>
            <a:ext cx="10142291" cy="292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Позволяет быстро автоматизировать, оптимизировать рабочие места и бизнес-процессы по учету товара в магазине.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Позволяет мобильному оборудованию (ТСД или смартфону) полностью раскрыть свой потенциал.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Закрывает собой все потребности по мобильной автоматизации внутри магазина.</a:t>
            </a:r>
          </a:p>
        </p:txBody>
      </p:sp>
      <p:pic>
        <p:nvPicPr>
          <p:cNvPr id="6" name="Picture 2" descr="D:\хлам\время.png">
            <a:extLst>
              <a:ext uri="{FF2B5EF4-FFF2-40B4-BE49-F238E27FC236}">
                <a16:creationId xmlns:a16="http://schemas.microsoft.com/office/drawing/2014/main" id="{7F7776BD-E22C-4760-810E-61669E9F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238" y="3429000"/>
            <a:ext cx="608798" cy="5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хлам\эффект.png">
            <a:extLst>
              <a:ext uri="{FF2B5EF4-FFF2-40B4-BE49-F238E27FC236}">
                <a16:creationId xmlns:a16="http://schemas.microsoft.com/office/drawing/2014/main" id="{ED941328-BA97-492D-B256-DF08349B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70" y="4555574"/>
            <a:ext cx="637533" cy="5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хлам\в цель.png">
            <a:extLst>
              <a:ext uri="{FF2B5EF4-FFF2-40B4-BE49-F238E27FC236}">
                <a16:creationId xmlns:a16="http://schemas.microsoft.com/office/drawing/2014/main" id="{9D93FFC2-E37E-4763-94F8-362D5B41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71" y="5619429"/>
            <a:ext cx="739729" cy="5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6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Модули встроены в уровни лицензии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Утилита для обмена файлами для </a:t>
            </a:r>
            <a:r>
              <a:rPr lang="en-US" dirty="0"/>
              <a:t>RDP </a:t>
            </a:r>
            <a:r>
              <a:rPr lang="ru-RU" dirty="0"/>
              <a:t>уже входит в продукт.</a:t>
            </a:r>
          </a:p>
          <a:p>
            <a:pPr>
              <a:lnSpc>
                <a:spcPct val="150000"/>
              </a:lnSpc>
            </a:pPr>
            <a:r>
              <a:rPr lang="ru-RU" dirty="0"/>
              <a:t>Мобильная печать входит в лицензию «Базовый».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Автообмен</a:t>
            </a:r>
            <a:r>
              <a:rPr lang="ru-RU" dirty="0"/>
              <a:t>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/>
              <a:t>Коллективная работа входит в лицензию «Полная».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8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Модули встроены в уровни лицензии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48844"/>
              </p:ext>
            </p:extLst>
          </p:nvPr>
        </p:nvGraphicFramePr>
        <p:xfrm>
          <a:off x="838200" y="1825625"/>
          <a:ext cx="10515600" cy="42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Батч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Утилита обмена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файлами для 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RDP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мобильной печати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автообмена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документами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коллективной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6847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349211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40123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95" y="294990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458926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351929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403955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40" y="29770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461644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13670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65697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5603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вообще магазину ТСД?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4849"/>
            <a:ext cx="11040612" cy="159391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Постоянный бардак с товаром. 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Недопоставки и пере-поставки. Нерадивые поставщики возят что хотят.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1600" dirty="0"/>
              <a:t>Неверные ценники. Целая головная боль с утра обновить ценники.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4D7BD6A-7C50-4691-9ED2-6C8EBAE40285}"/>
              </a:ext>
            </a:extLst>
          </p:cNvPr>
          <p:cNvSpPr txBox="1">
            <a:spLocks/>
          </p:cNvSpPr>
          <p:nvPr/>
        </p:nvSpPr>
        <p:spPr>
          <a:xfrm>
            <a:off x="838199" y="4160837"/>
            <a:ext cx="11104876" cy="183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Касса пробивает и отправляет в РАР любые марки !!!</a:t>
            </a:r>
          </a:p>
          <a:p>
            <a:pPr marL="534988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dirty="0"/>
              <a:t>Это заранее так задумано, чтобы тотально собирать весь контрафакт.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Поставщики присылают в ТТН одно, привозят другое !!!</a:t>
            </a:r>
          </a:p>
          <a:p>
            <a:pPr marL="534988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dirty="0"/>
              <a:t>Все как работали на коленке, так и продолжают.  ТТН ЕГАИС != реальность.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108300-E4C9-4DD8-8F6C-2B20122A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" y="3025110"/>
            <a:ext cx="2915215" cy="11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34898"/>
            <a:ext cx="10195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+mj-lt"/>
              </a:rPr>
              <a:t>ТСД </a:t>
            </a:r>
            <a:r>
              <a:rPr lang="en-US" sz="6000" b="1" dirty="0">
                <a:solidFill>
                  <a:srgbClr val="C00000"/>
                </a:solidFill>
                <a:latin typeface="+mj-lt"/>
              </a:rPr>
              <a:t>vs. </a:t>
            </a:r>
            <a:r>
              <a:rPr lang="ru-RU" sz="6000" b="1" dirty="0">
                <a:solidFill>
                  <a:srgbClr val="C00000"/>
                </a:solidFill>
                <a:latin typeface="+mj-lt"/>
              </a:rPr>
              <a:t>сканер для ЕГАИС*</a:t>
            </a:r>
          </a:p>
          <a:p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Для постановки на баланс и проверки поступления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11714"/>
              </p:ext>
            </p:extLst>
          </p:nvPr>
        </p:nvGraphicFramePr>
        <p:xfrm>
          <a:off x="838200" y="1825625"/>
          <a:ext cx="10515600" cy="38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33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ТСД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сканер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Число бутылок (марок)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Любое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 штук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 личном кабинете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12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Тащить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ящики к компу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нужно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Нужно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Выявление контрафакта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надежно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Check Mark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ненадежно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личным кабинетом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9318" y="5997473"/>
            <a:ext cx="10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+mj-lt"/>
              </a:rPr>
              <a:t>* По данным ФС РАР доля нелегального алкоголя в 2016 составляет 22,5%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7576" r="49563" b="18959"/>
          <a:stretch/>
        </p:blipFill>
        <p:spPr bwMode="auto">
          <a:xfrm>
            <a:off x="4996045" y="1973030"/>
            <a:ext cx="889000" cy="9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19137" r="3288" b="19728"/>
          <a:stretch/>
        </p:blipFill>
        <p:spPr bwMode="auto">
          <a:xfrm>
            <a:off x="10629631" y="2040908"/>
            <a:ext cx="807719" cy="8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9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Отраслевой продукт для магазина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89200" y="179546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Все нужные операции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Грамотная реализация бизнес-процессов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Интеграция с </a:t>
            </a:r>
            <a:r>
              <a:rPr lang="ru-RU" dirty="0" err="1"/>
              <a:t>бэк</a:t>
            </a:r>
            <a:r>
              <a:rPr lang="ru-RU" dirty="0"/>
              <a:t>-офисом магазина</a:t>
            </a:r>
          </a:p>
        </p:txBody>
      </p:sp>
      <p:pic>
        <p:nvPicPr>
          <p:cNvPr id="5122" name="Picture 2" descr="D:\хлам\в це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808163"/>
            <a:ext cx="9334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лам\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" y="4856163"/>
            <a:ext cx="935643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хлам\robot3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 contras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6" y="3355973"/>
            <a:ext cx="68691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EBE4C83B-B6F2-4AC2-B72F-96279329CD44}"/>
              </a:ext>
            </a:extLst>
          </p:cNvPr>
          <p:cNvSpPr txBox="1">
            <a:spLocks/>
          </p:cNvSpPr>
          <p:nvPr/>
        </p:nvSpPr>
        <p:spPr>
          <a:xfrm>
            <a:off x="898021" y="1183416"/>
            <a:ext cx="3776529" cy="62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0" indent="0">
              <a:buNone/>
            </a:pPr>
            <a:r>
              <a:rPr lang="ru-RU" sz="9600" dirty="0"/>
              <a:t>Преимущества и отличия</a:t>
            </a:r>
          </a:p>
        </p:txBody>
      </p:sp>
    </p:spTree>
    <p:extLst>
      <p:ext uri="{BB962C8B-B14F-4D97-AF65-F5344CB8AC3E}">
        <p14:creationId xmlns:p14="http://schemas.microsoft.com/office/powerpoint/2010/main" val="29647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sz="2400" dirty="0"/>
            </a:br>
            <a:r>
              <a:rPr lang="ru-RU" dirty="0"/>
              <a:t>Все нужные операции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079627"/>
              </p:ext>
            </p:extLst>
          </p:nvPr>
        </p:nvGraphicFramePr>
        <p:xfrm>
          <a:off x="944525" y="1464118"/>
          <a:ext cx="1049610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37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dirty="0"/>
            </a:br>
            <a:r>
              <a:rPr lang="ru-RU" dirty="0"/>
              <a:t>Операции для ЕГАИС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919341"/>
              </p:ext>
            </p:extLst>
          </p:nvPr>
        </p:nvGraphicFramePr>
        <p:xfrm>
          <a:off x="1028700" y="2251210"/>
          <a:ext cx="10134600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15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658055" y="4078018"/>
            <a:ext cx="11075914" cy="1932258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551" y="4667147"/>
            <a:ext cx="2847974" cy="9127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Исходный документ из </a:t>
            </a:r>
            <a:r>
              <a:rPr lang="ru-RU" sz="2400" dirty="0" err="1">
                <a:solidFill>
                  <a:schemeClr val="tx1"/>
                </a:solidFill>
              </a:rPr>
              <a:t>бэк</a:t>
            </a:r>
            <a:r>
              <a:rPr lang="ru-RU" sz="2400" dirty="0">
                <a:solidFill>
                  <a:schemeClr val="tx1"/>
                </a:solidFill>
              </a:rPr>
              <a:t>-офиса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5657" y="4660971"/>
            <a:ext cx="3880884" cy="91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 Документ «Магазин 15»</a:t>
            </a: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819525" y="5117349"/>
            <a:ext cx="646132" cy="617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38942" y="4613449"/>
            <a:ext cx="2962533" cy="100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2400" dirty="0" err="1">
                <a:solidFill>
                  <a:schemeClr val="tx1"/>
                </a:solidFill>
              </a:rPr>
              <a:t>бэк</a:t>
            </a:r>
            <a:r>
              <a:rPr lang="ru-RU" sz="2400" dirty="0">
                <a:solidFill>
                  <a:schemeClr val="tx1"/>
                </a:solidFill>
              </a:rPr>
              <a:t>-офиса</a:t>
            </a: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346541" y="5117349"/>
            <a:ext cx="49240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" y="1906105"/>
            <a:ext cx="1071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Реализованы «сквозные» алгоритмы обмена между </a:t>
            </a:r>
            <a:r>
              <a:rPr lang="ru-RU" sz="2400" dirty="0" err="1"/>
              <a:t>бэк</a:t>
            </a:r>
            <a:r>
              <a:rPr lang="ru-RU" sz="2400" dirty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Благодаря этому выстраивается нужный бизнес-процесс.</a:t>
            </a:r>
          </a:p>
        </p:txBody>
      </p:sp>
      <p:sp>
        <p:nvSpPr>
          <p:cNvPr id="10" name="TextBox 9"/>
          <p:cNvSpPr txBox="1"/>
          <p:nvPr/>
        </p:nvSpPr>
        <p:spPr>
          <a:xfrm rot="20633552">
            <a:off x="8746977" y="293715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</a:p>
        </p:txBody>
      </p:sp>
      <p:cxnSp>
        <p:nvCxnSpPr>
          <p:cNvPr id="14" name="Скругленная соединительная линия 13"/>
          <p:cNvCxnSpPr>
            <a:stCxn id="10" idx="1"/>
          </p:cNvCxnSpPr>
          <p:nvPr/>
        </p:nvCxnSpPr>
        <p:spPr>
          <a:xfrm rot="10800000" flipV="1">
            <a:off x="8346542" y="3666280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342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235" y="390525"/>
            <a:ext cx="10515600" cy="1325563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534" y="1739900"/>
            <a:ext cx="10715625" cy="17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dirty="0"/>
              <a:t>Стало еще легче выгружать на ТСД документы </a:t>
            </a:r>
          </a:p>
          <a:p>
            <a:pPr marL="0" indent="0" algn="ctr">
              <a:buNone/>
            </a:pPr>
            <a:r>
              <a:rPr lang="ru-RU" dirty="0"/>
              <a:t>и загружать обратно результаты</a:t>
            </a:r>
          </a:p>
        </p:txBody>
      </p:sp>
      <p:pic>
        <p:nvPicPr>
          <p:cNvPr id="6148" name="Picture 4" descr="https://a4-images.myspacecdn.com/images03/35/48f83812701648169a22c28993e62aca/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5" y="3636962"/>
            <a:ext cx="25177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694236" y="3998925"/>
            <a:ext cx="152400" cy="3683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glow rad="2413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7212010" y="3998925"/>
            <a:ext cx="139699" cy="3683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glow rad="2413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68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15682</TotalTime>
  <Words>1109</Words>
  <Application>Microsoft Office PowerPoint</Application>
  <PresentationFormat>Широкоэкранный</PresentationFormat>
  <Paragraphs>237</Paragraphs>
  <Slides>21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Mistral</vt:lpstr>
      <vt:lpstr>Segoe UI</vt:lpstr>
      <vt:lpstr>Segoe UI Light</vt:lpstr>
      <vt:lpstr>Wingdings</vt:lpstr>
      <vt:lpstr>Тема Office</vt:lpstr>
      <vt:lpstr>Picture</vt:lpstr>
      <vt:lpstr>Презентация PowerPoint</vt:lpstr>
      <vt:lpstr>Mobile SMARTS: Магазин 15</vt:lpstr>
      <vt:lpstr>Зачем вообще магазину ТСД?</vt:lpstr>
      <vt:lpstr>Презентация PowerPoint</vt:lpstr>
      <vt:lpstr>Отраслевой продукт для магазина</vt:lpstr>
      <vt:lpstr>Отраслевой продукт Все нужные операции</vt:lpstr>
      <vt:lpstr>Отраслевой продукт Операции для ЕГАИС</vt:lpstr>
      <vt:lpstr>Продуманные бизнес-процессы</vt:lpstr>
      <vt:lpstr>Продуманные бизнес-процессы</vt:lpstr>
      <vt:lpstr>Продуманные бизнес-процессы Пример</vt:lpstr>
      <vt:lpstr>Отраслевой продукт Интеграция с бэк-офисом</vt:lpstr>
      <vt:lpstr>Новая лицензионная политика 4 уровня лицензии</vt:lpstr>
      <vt:lpstr>4 уровня лицензии МИНИМУМ</vt:lpstr>
      <vt:lpstr>4 уровня лицензии БАЗОВЫЙ</vt:lpstr>
      <vt:lpstr>4 уровня лицензии Базовый с ЕГАИС</vt:lpstr>
      <vt:lpstr>4 уровня лицензии РАСШИРЕННЫЙ</vt:lpstr>
      <vt:lpstr>4 уровня лицензии Полный</vt:lpstr>
      <vt:lpstr>Новая лицензионная политика Сравнение лицензий</vt:lpstr>
      <vt:lpstr>Новая лицензионная политика Платная подписка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1</cp:lastModifiedBy>
  <cp:revision>214</cp:revision>
  <dcterms:created xsi:type="dcterms:W3CDTF">2016-04-22T13:44:34Z</dcterms:created>
  <dcterms:modified xsi:type="dcterms:W3CDTF">2021-03-16T14:47:14Z</dcterms:modified>
</cp:coreProperties>
</file>