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7" r:id="rId2"/>
    <p:sldId id="274" r:id="rId3"/>
    <p:sldId id="256" r:id="rId4"/>
    <p:sldId id="265" r:id="rId5"/>
    <p:sldId id="267" r:id="rId6"/>
    <p:sldId id="264" r:id="rId7"/>
    <p:sldId id="259" r:id="rId8"/>
    <p:sldId id="258" r:id="rId9"/>
    <p:sldId id="260" r:id="rId10"/>
    <p:sldId id="261" r:id="rId11"/>
    <p:sldId id="263" r:id="rId12"/>
    <p:sldId id="262" r:id="rId13"/>
    <p:sldId id="268" r:id="rId14"/>
    <p:sldId id="269" r:id="rId15"/>
    <p:sldId id="270" r:id="rId16"/>
    <p:sldId id="271" r:id="rId17"/>
    <p:sldId id="266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C4CA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E4835B2-8700-4B27-A519-6836ECEF1F5E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E67D-CF29-4F11-B65D-3FEC835D7AC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898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35B2-8700-4B27-A519-6836ECEF1F5E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E67D-CF29-4F11-B65D-3FEC835D7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8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35B2-8700-4B27-A519-6836ECEF1F5E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E67D-CF29-4F11-B65D-3FEC835D7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3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35B2-8700-4B27-A519-6836ECEF1F5E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E67D-CF29-4F11-B65D-3FEC835D7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9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4835B2-8700-4B27-A519-6836ECEF1F5E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C1E67D-CF29-4F11-B65D-3FEC835D7A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07002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35B2-8700-4B27-A519-6836ECEF1F5E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E67D-CF29-4F11-B65D-3FEC835D7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6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35B2-8700-4B27-A519-6836ECEF1F5E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E67D-CF29-4F11-B65D-3FEC835D7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31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35B2-8700-4B27-A519-6836ECEF1F5E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E67D-CF29-4F11-B65D-3FEC835D7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0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35B2-8700-4B27-A519-6836ECEF1F5E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E67D-CF29-4F11-B65D-3FEC835D7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5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4835B2-8700-4B27-A519-6836ECEF1F5E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C1E67D-CF29-4F11-B65D-3FEC835D7A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925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4835B2-8700-4B27-A519-6836ECEF1F5E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C1E67D-CF29-4F11-B65D-3FEC835D7A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809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E4835B2-8700-4B27-A519-6836ECEF1F5E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DC1E67D-CF29-4F11-B65D-3FEC835D7A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906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assistent@donspecialist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1523" y="1480705"/>
            <a:ext cx="9144000" cy="2254827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Mobile</a:t>
            </a:r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SMARTS: Склад 15</a:t>
            </a:r>
            <a:r>
              <a:rPr lang="ru-RU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  <a:endParaRPr lang="ru-RU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82" y="2807187"/>
            <a:ext cx="35623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592981" y="3912771"/>
            <a:ext cx="7259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403E3E"/>
                </a:solidFill>
                <a:effectLst/>
                <a:latin typeface="dinL"/>
              </a:rPr>
              <a:t>Специализированное программное обеспечение для терминалов сбора данных со встроенным сканером </a:t>
            </a:r>
            <a:r>
              <a:rPr lang="ru-RU" b="0" i="0" dirty="0" err="1" smtClean="0">
                <a:solidFill>
                  <a:srgbClr val="403E3E"/>
                </a:solidFill>
                <a:effectLst/>
                <a:latin typeface="dinL"/>
              </a:rPr>
              <a:t>штрихкода</a:t>
            </a:r>
            <a:r>
              <a:rPr lang="ru-RU" b="0" i="0" dirty="0" smtClean="0">
                <a:solidFill>
                  <a:srgbClr val="403E3E"/>
                </a:solidFill>
                <a:effectLst/>
                <a:latin typeface="dinL"/>
              </a:rPr>
              <a:t>.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75151"/>
          <a:stretch/>
        </p:blipFill>
        <p:spPr>
          <a:xfrm>
            <a:off x="1592981" y="5970270"/>
            <a:ext cx="4781550" cy="8877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374531" y="5970270"/>
            <a:ext cx="4341668" cy="8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1" y="6090240"/>
            <a:ext cx="4191585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75151"/>
          <a:stretch/>
        </p:blipFill>
        <p:spPr>
          <a:xfrm>
            <a:off x="1592981" y="5970270"/>
            <a:ext cx="4781550" cy="887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4531" y="5970270"/>
            <a:ext cx="4341668" cy="8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1" y="6090240"/>
            <a:ext cx="4191585" cy="64779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733958" y="737754"/>
            <a:ext cx="5810316" cy="17814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Функции </a:t>
            </a:r>
            <a:br>
              <a:rPr lang="ru-RU" sz="4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sz="4400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Mobile</a:t>
            </a:r>
            <a:r>
              <a:rPr lang="ru-RU" sz="4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SMARTS: Склад 15»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30" y="927349"/>
            <a:ext cx="3429000" cy="2714625"/>
          </a:xfrm>
          <a:prstGeom prst="foldedCorner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430" y="2771037"/>
            <a:ext cx="3543300" cy="3105150"/>
          </a:xfrm>
          <a:prstGeom prst="foldedCorner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30" y="3910274"/>
            <a:ext cx="2233648" cy="179169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7"/>
          <a:srcRect t="3400" b="4946"/>
          <a:stretch/>
        </p:blipFill>
        <p:spPr>
          <a:xfrm>
            <a:off x="3983756" y="3641974"/>
            <a:ext cx="3705225" cy="2057400"/>
          </a:xfrm>
          <a:prstGeom prst="foldedCorner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35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75151"/>
          <a:stretch/>
        </p:blipFill>
        <p:spPr>
          <a:xfrm>
            <a:off x="1592981" y="5970270"/>
            <a:ext cx="4781550" cy="887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4531" y="5970270"/>
            <a:ext cx="4341668" cy="8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1" y="6090240"/>
            <a:ext cx="4191585" cy="6477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00040" y="411102"/>
            <a:ext cx="4778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Лицензирование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2684" y="1130370"/>
            <a:ext cx="9551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Лицензируется конкретный терминал сбора данных (по уникальному коду ТСД). Для каждого нового терминала нужно получать отдельную лицензию. Без лицензии ТСД работает в </a:t>
            </a:r>
            <a:r>
              <a:rPr lang="ru-RU" sz="2400" i="1" dirty="0" err="1"/>
              <a:t>демо</a:t>
            </a:r>
            <a:r>
              <a:rPr lang="ru-RU" sz="2400" i="1" dirty="0"/>
              <a:t>-режиме.</a:t>
            </a:r>
          </a:p>
        </p:txBody>
      </p:sp>
      <p:pic>
        <p:nvPicPr>
          <p:cNvPr id="2052" name="Picture 4" descr="https://uc4dfe6988376d2edd978419eb6c.previews.dropboxusercontent.com/p/thumb/AA4ec8QLNTqWdk-MQCBrWl_EBdRLxox_B7bv8ON-Pslk-Nr7DBGB8dyRAmWUWTATKfceJ9VaT0OuSSjCZWO9oC7dvATVnLnrkuDxwQS3vy4Xr_xWhLT-5iOcE5R-xb-06Uf1uix2zTMBKs_8WIqKaAVUvKBodWZ13wFAOyvzrTml8TYmr16_a0VvSeqOw4AdBFmoiwR8vUX76lf56vQ7gvRn7pKSYE1NGy9FmY5ySA5dfNmzwQL1ZKCzbcPv9iFQYwF7_JMHlYXBq5ZctdFGAsQ0ODzCb-RD0PtG8xu7fHWvRySQWcNezAOix3OTWLMwFVm3uGGofPUzroY5yJhifLGem-x7RPZ9gZFcwe-46DYQJg/p.png?fv_content=true&amp;size_mode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84" y="2649856"/>
            <a:ext cx="1969663" cy="295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c1b2ee4fdd0e2f619d6c62e1a06.previews.dropboxusercontent.com/p/thumb/AA5VZyeJTrI4E5a0Y_uuCMvJXqPpybii5bWABHK3z9hcSwTBzYNBBDq0-Mav6Ur0jI5UWUMeXnVxzcgJ0qzU6iYVu6pkMlLNMY-l2ICFSCmRHsF2vqOeK95IVAWNX9F8jDpeiIOQ5AXZ_tqwMWSGg06kAOIhzD9Ubfh_Zj56IG-n-cpQgnd0HYto_yojZEFOkyX_UNkojhYNxi0aW5I7mIzIqDC20UUnszKq7VxDet9gOsVig9E_XqlUnmiCrGAk98pa9-cAiniZAm9f_Ar9PlwL5qDXYk-tUMHJGazEXsubYAI4sDY4kzmA7mj_iUMOmMwqTuiFEah86-VTH7RFatSWSKA2AWGMiPXxuDJ7EGa-Sw/p.png?fv_content=true&amp;size_mode=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47" y="2593149"/>
            <a:ext cx="2045271" cy="306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c7afbe4e336b28a2a15f2f2b5a3.previews.dropboxusercontent.com/p/thumb/AA6L0F5I4zv53qGrnUSxPMciNmqe1zemgJIUsGMWu6ycFmBu9OocfoRQutPX8aZkTe1FdUtvNAYMRp34iMmFE1hjwlywWSguyl3g9Lje3pz5u_MbU_mryxsSohsqzj8mqSf0bNUBKJyRIVdR0KlA40KY5ksdiOEs9eomVmj2uAIldiPnrMcp39vsBJ-PMfC7cFSESdPd1k2QXx4gepmEtQzaXqdHFDWqhkAcet9VJ7CFYxABYJ-FEQZkVY5JlS4bmngWbDsuXhGKtvi8HuAdKc7p15j9RTcVemV0J4xdmzn0uUXPj2IAPly-OEXnsvQTKrazJy6osPfkjTK_aw9WC7iXrm2fg-XR4HXGPzJ7kMW1Wg/p.png?fv_content=true&amp;size_mode=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346" y="2593149"/>
            <a:ext cx="2047199" cy="307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ucf9e3137b2a2f0be9a90604a839.previews.dropboxusercontent.com/p/thumb/AA7r1GJ69lwrVeD4EOAFLgaZJmXlNhNxUFsPTCmWO8Ytz4NVHjRYJarDP8ofKy2JaJ61zNF7wwJYuXZ_ZM9y77esWLg478thqc1pIx9MLdYJs8Z36gjrGucoG5Ef8JO0TuRbshe7YncZ4EOa0xvxZegqEztdeaeo1KdqevuZJCgjH9fWfGXtVdcEvaGJEV0RJopeyPB_MYxL0c2Zkf2lCj2cBDeLPPdiwhXPY6L0jkCNXnvTTP4JGKpKuWpSvJOqg7cpbzaahCTbBcGN8ahFRP7aBSmchrZT9hPESSOP_s5ro_f8qBoZQZ9GTaeUzZdKKvIpZTzcAE2YWEaCGfDpcrUvTkkRshOH78vlZD6VMX6fyw/p.png?fv_content=true&amp;size_mode=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73" y="2649856"/>
            <a:ext cx="2042487" cy="306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75151"/>
          <a:stretch/>
        </p:blipFill>
        <p:spPr>
          <a:xfrm>
            <a:off x="1592981" y="5970270"/>
            <a:ext cx="4781550" cy="887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4531" y="5970270"/>
            <a:ext cx="4341668" cy="8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1" y="6090240"/>
            <a:ext cx="4191585" cy="6477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728" y="1300513"/>
            <a:ext cx="8150449" cy="43124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00040" y="411102"/>
            <a:ext cx="60660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Варианты лицензий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286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75151"/>
          <a:stretch/>
        </p:blipFill>
        <p:spPr>
          <a:xfrm>
            <a:off x="1592981" y="5970270"/>
            <a:ext cx="4781550" cy="887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4531" y="5970270"/>
            <a:ext cx="4341668" cy="8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1" y="6090240"/>
            <a:ext cx="4191585" cy="6477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00040" y="411102"/>
            <a:ext cx="53030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Уровни лицензий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1968" y="1436557"/>
            <a:ext cx="9643984" cy="26776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7150" dist="19050" dir="5400000" algn="ctr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Самые 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дешевые лицензии </a:t>
            </a:r>
            <a:endParaRPr lang="ru-RU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Аналог DOS-</a:t>
            </a:r>
            <a:r>
              <a:rPr lang="ru-RU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овских</a:t>
            </a:r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прошивок </a:t>
            </a:r>
            <a:r>
              <a:rPr lang="ru-RU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Батч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или </a:t>
            </a:r>
            <a:r>
              <a:rPr lang="ru-RU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</a:t>
            </a:r>
            <a:r>
              <a:rPr lang="ru-RU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выбор </a:t>
            </a:r>
            <a:endParaRPr lang="ru-RU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Только 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сбор </a:t>
            </a:r>
            <a:r>
              <a:rPr lang="ru-RU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штрихкодов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инвентаризация </a:t>
            </a:r>
            <a:endParaRPr lang="ru-RU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Изменять 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существующие операции нельзя </a:t>
            </a:r>
            <a:endParaRPr lang="ru-RU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Новые 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операции добавлять нельзя </a:t>
            </a:r>
            <a:endParaRPr lang="ru-RU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Нет 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возможности сверяться по накладной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7887" y="129863"/>
            <a:ext cx="3175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>
                <a:solidFill>
                  <a:schemeClr val="bg1">
                    <a:lumMod val="50000"/>
                  </a:schemeClr>
                </a:solidFill>
              </a:rPr>
              <a:t>МИНИМУМ </a:t>
            </a:r>
          </a:p>
        </p:txBody>
      </p:sp>
      <p:sp>
        <p:nvSpPr>
          <p:cNvPr id="10" name="AutoShape 4" descr="https://www.clipartmax.com/png/middle/256-2562907_the-foundation-skills-build-upon-one-another-pyramid-4-levels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1"/>
          <a:stretch/>
        </p:blipFill>
        <p:spPr>
          <a:xfrm>
            <a:off x="7575957" y="4149082"/>
            <a:ext cx="4311243" cy="20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75151"/>
          <a:stretch/>
        </p:blipFill>
        <p:spPr>
          <a:xfrm>
            <a:off x="1592981" y="5970270"/>
            <a:ext cx="4781550" cy="887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4531" y="5970270"/>
            <a:ext cx="4341668" cy="8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1" y="6090240"/>
            <a:ext cx="4191585" cy="6477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00040" y="411102"/>
            <a:ext cx="53030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Уровни лицензий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1968" y="1436557"/>
            <a:ext cx="9643984" cy="3108543"/>
          </a:xfrm>
          <a:prstGeom prst="rect">
            <a:avLst/>
          </a:prstGeom>
          <a:solidFill>
            <a:srgbClr val="92D050"/>
          </a:solidFill>
          <a:effectLst>
            <a:outerShdw blurRad="57150" dist="19050" dir="5400000" algn="ctr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/>
              <a:t>Батч</a:t>
            </a:r>
            <a:r>
              <a:rPr lang="ru-RU" sz="2800" dirty="0"/>
              <a:t> или </a:t>
            </a:r>
            <a:r>
              <a:rPr lang="ru-RU" sz="2800" dirty="0" err="1"/>
              <a:t>Wi</a:t>
            </a:r>
            <a:r>
              <a:rPr lang="ru-RU" sz="2800" dirty="0"/>
              <a:t> -</a:t>
            </a:r>
            <a:r>
              <a:rPr lang="ru-RU" sz="2800" dirty="0" err="1"/>
              <a:t>Fi</a:t>
            </a:r>
            <a:r>
              <a:rPr lang="ru-RU" sz="2800" dirty="0"/>
              <a:t> на выбор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Все </a:t>
            </a:r>
            <a:r>
              <a:rPr lang="ru-RU" sz="2800" dirty="0"/>
              <a:t>складские операции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Работа </a:t>
            </a:r>
            <a:r>
              <a:rPr lang="ru-RU" sz="2800" dirty="0"/>
              <a:t>с коробами и паллетами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Можно </a:t>
            </a:r>
            <a:r>
              <a:rPr lang="ru-RU" sz="2800" dirty="0"/>
              <a:t>изменять существующие операции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Нет </a:t>
            </a:r>
            <a:r>
              <a:rPr lang="ru-RU" sz="2800" dirty="0" err="1"/>
              <a:t>онлайна</a:t>
            </a:r>
            <a:r>
              <a:rPr lang="ru-RU" sz="2800" dirty="0"/>
              <a:t> и авто-обмена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Печать </a:t>
            </a:r>
            <a:r>
              <a:rPr lang="ru-RU" sz="2800" dirty="0"/>
              <a:t>на мобильный принтер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ЕГАИС </a:t>
            </a:r>
            <a:r>
              <a:rPr lang="ru-RU" sz="2800" dirty="0"/>
              <a:t>опционально 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887" y="129863"/>
            <a:ext cx="27183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92D050"/>
                </a:solidFill>
              </a:rPr>
              <a:t>БАЗОВЫЙ</a:t>
            </a:r>
            <a:r>
              <a:rPr lang="ru-RU" sz="4400" i="1" dirty="0" smtClean="0">
                <a:solidFill>
                  <a:srgbClr val="FF0000"/>
                </a:solidFill>
              </a:rPr>
              <a:t> </a:t>
            </a:r>
            <a:endParaRPr lang="ru-RU" sz="4400" i="1" dirty="0">
              <a:solidFill>
                <a:srgbClr val="FF0000"/>
              </a:solidFill>
            </a:endParaRPr>
          </a:p>
        </p:txBody>
      </p:sp>
      <p:sp>
        <p:nvSpPr>
          <p:cNvPr id="10" name="AutoShape 4" descr="https://www.clipartmax.com/png/middle/256-2562907_the-foundation-skills-build-upon-one-another-pyramid-4-levels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1"/>
          <a:stretch/>
        </p:blipFill>
        <p:spPr>
          <a:xfrm>
            <a:off x="7575957" y="4149082"/>
            <a:ext cx="4311243" cy="20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75151"/>
          <a:stretch/>
        </p:blipFill>
        <p:spPr>
          <a:xfrm>
            <a:off x="1592981" y="5970270"/>
            <a:ext cx="4781550" cy="887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4531" y="5970270"/>
            <a:ext cx="4341668" cy="8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1" y="6090240"/>
            <a:ext cx="4191585" cy="6477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00040" y="411102"/>
            <a:ext cx="53030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Уровни лицензий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1968" y="1436557"/>
            <a:ext cx="9643984" cy="1815882"/>
          </a:xfrm>
          <a:prstGeom prst="rect">
            <a:avLst/>
          </a:prstGeom>
          <a:solidFill>
            <a:srgbClr val="56C4CA"/>
          </a:solidFill>
          <a:effectLst>
            <a:outerShdw blurRad="57150" dist="19050" dir="5400000" algn="ctr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/>
              <a:t>Батч</a:t>
            </a:r>
            <a:r>
              <a:rPr lang="ru-RU" sz="2800" dirty="0"/>
              <a:t>, </a:t>
            </a:r>
            <a:r>
              <a:rPr lang="ru-RU" sz="2800" dirty="0" err="1"/>
              <a:t>Wi</a:t>
            </a:r>
            <a:r>
              <a:rPr lang="ru-RU" sz="2800" dirty="0"/>
              <a:t> -</a:t>
            </a:r>
            <a:r>
              <a:rPr lang="ru-RU" sz="2800" dirty="0" err="1"/>
              <a:t>Fi</a:t>
            </a:r>
            <a:r>
              <a:rPr lang="ru-RU" sz="2800" dirty="0"/>
              <a:t> или онлайн на выбор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Полностью </a:t>
            </a:r>
            <a:r>
              <a:rPr lang="ru-RU" sz="2800" dirty="0"/>
              <a:t>автоматический обмен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Можно </a:t>
            </a:r>
            <a:r>
              <a:rPr lang="ru-RU" sz="2800" dirty="0"/>
              <a:t>добавлять свои операции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ЕГАИС </a:t>
            </a:r>
            <a:r>
              <a:rPr lang="ru-RU" sz="2800" dirty="0"/>
              <a:t>опционально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15" y="123808"/>
            <a:ext cx="41423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56C4CA"/>
                </a:solidFill>
              </a:rPr>
              <a:t>РАСШИРЕННЫЙ</a:t>
            </a:r>
            <a:r>
              <a:rPr lang="ru-RU" sz="4400" i="1" dirty="0" smtClean="0">
                <a:solidFill>
                  <a:srgbClr val="00B0F0"/>
                </a:solidFill>
              </a:rPr>
              <a:t> </a:t>
            </a:r>
            <a:endParaRPr lang="ru-RU" sz="4400" i="1" dirty="0">
              <a:solidFill>
                <a:srgbClr val="00B0F0"/>
              </a:solidFill>
            </a:endParaRPr>
          </a:p>
        </p:txBody>
      </p:sp>
      <p:sp>
        <p:nvSpPr>
          <p:cNvPr id="10" name="AutoShape 4" descr="https://www.clipartmax.com/png/middle/256-2562907_the-foundation-skills-build-upon-one-another-pyramid-4-levels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1"/>
          <a:stretch/>
        </p:blipFill>
        <p:spPr>
          <a:xfrm>
            <a:off x="7575957" y="4149082"/>
            <a:ext cx="4311243" cy="20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75151"/>
          <a:stretch/>
        </p:blipFill>
        <p:spPr>
          <a:xfrm>
            <a:off x="1592981" y="5970270"/>
            <a:ext cx="4781550" cy="887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4531" y="5970270"/>
            <a:ext cx="4341668" cy="8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1" y="6090240"/>
            <a:ext cx="4191585" cy="6477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00040" y="411102"/>
            <a:ext cx="53030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Уровни лицензий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1968" y="1436557"/>
            <a:ext cx="9643984" cy="1815882"/>
          </a:xfrm>
          <a:prstGeom prst="rect">
            <a:avLst/>
          </a:prstGeom>
          <a:solidFill>
            <a:srgbClr val="00B0F0"/>
          </a:solidFill>
          <a:effectLst>
            <a:outerShdw blurRad="57150" dist="19050" dir="5400000" algn="ctr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/>
              <a:t>Батч</a:t>
            </a:r>
            <a:r>
              <a:rPr lang="ru-RU" sz="2800" dirty="0"/>
              <a:t>, </a:t>
            </a:r>
            <a:r>
              <a:rPr lang="ru-RU" sz="2800" dirty="0" err="1"/>
              <a:t>Wi</a:t>
            </a:r>
            <a:r>
              <a:rPr lang="ru-RU" sz="2800" dirty="0"/>
              <a:t> -</a:t>
            </a:r>
            <a:r>
              <a:rPr lang="ru-RU" sz="2800" dirty="0" err="1"/>
              <a:t>Fi</a:t>
            </a:r>
            <a:r>
              <a:rPr lang="ru-RU" sz="2800" dirty="0"/>
              <a:t> или онлайн на выбор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Полностью </a:t>
            </a:r>
            <a:r>
              <a:rPr lang="ru-RU" sz="2800" dirty="0"/>
              <a:t>автоматический обмен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Можно </a:t>
            </a:r>
            <a:r>
              <a:rPr lang="ru-RU" sz="2800" dirty="0"/>
              <a:t>добавлять свои операции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ЕГАИС </a:t>
            </a:r>
            <a:r>
              <a:rPr lang="ru-RU" sz="2800" dirty="0"/>
              <a:t>опционально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4519" y="154389"/>
            <a:ext cx="2552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B0F0"/>
                </a:solidFill>
              </a:rPr>
              <a:t>ПОЛНЫЙ</a:t>
            </a:r>
            <a:r>
              <a:rPr lang="ru-RU" sz="4400" i="1" dirty="0" smtClean="0">
                <a:solidFill>
                  <a:srgbClr val="00B0F0"/>
                </a:solidFill>
              </a:rPr>
              <a:t> </a:t>
            </a:r>
            <a:endParaRPr lang="ru-RU" sz="4400" i="1" dirty="0">
              <a:solidFill>
                <a:srgbClr val="00B0F0"/>
              </a:solidFill>
            </a:endParaRPr>
          </a:p>
        </p:txBody>
      </p:sp>
      <p:sp>
        <p:nvSpPr>
          <p:cNvPr id="10" name="AutoShape 4" descr="https://www.clipartmax.com/png/middle/256-2562907_the-foundation-skills-build-upon-one-another-pyramid-4-levels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1"/>
          <a:stretch/>
        </p:blipFill>
        <p:spPr>
          <a:xfrm>
            <a:off x="7575957" y="4149082"/>
            <a:ext cx="4311243" cy="20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75151"/>
          <a:stretch/>
        </p:blipFill>
        <p:spPr>
          <a:xfrm>
            <a:off x="1592981" y="5970270"/>
            <a:ext cx="4781550" cy="887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4531" y="5970270"/>
            <a:ext cx="4341668" cy="8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1" y="6090240"/>
            <a:ext cx="4191585" cy="6477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70116" y="56456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Подписка на обновления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Mobile SMARTS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 Склад 15»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64326" y="2152488"/>
            <a:ext cx="8651874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Все лицензии бессрочные</a:t>
            </a:r>
          </a:p>
        </p:txBody>
      </p:sp>
      <p:pic>
        <p:nvPicPr>
          <p:cNvPr id="5124" name="Picture 4" descr="https://thumbs.dreamstime.com/b/%D0%BE%D1%82%D0%BA%D1%80%D0%BE%D0%B9%D1%82%D0%B5-%D0%BA%D0%BD%D0%BE%D0%BF%D0%BA%D1%83-%D0%B7%D0%BD%D0%B0%D1%87%D0%BA%D0%B0-%D1%8D-%D0%B5%D0%B3%D0%B0%D0%BD%D1%82%D0%BD%D1%83%D1%8E-%D0%BE%D1%80%D0%B0%D0%BD%D0%B6%D0%B5%D0%B2%D1%83%D1%8E-%D0%BA%D1%80%D1%83%D0%B3-%D1%83%D1%8E-96636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44" y="1943781"/>
            <a:ext cx="712273" cy="7247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thumbs.dreamstime.com/b/calendar-%D0%B7%D0%BD%D0%B0%D1%87%D0%BE%D0%BA-%D0%BD%D0%B0-%D0%BE%D1%80%D0%B0%D0%BD%D0%B6%D0%B5%D0%B2%D0%BE%D0%B9-%D0%BA%D1%80%D1%83%D0%B3-%D0%BE%D0%B9-%D0%BF%D1%80%D0%B5-%D0%BF%D0%BE%D1%81%D1%8B-%D0%BA%D0%B5-%D0%B8-%D1%8E%D1%81%D1%82%D1%80%D0%B0%D1%86%D0%B8%D0%B8-%D0%B2%D0%B5%D0%BA%D1%82%D0%BE%D1%80%D0%B0-f-963846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03" y="2892705"/>
            <a:ext cx="717314" cy="7173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cdn3.vectorstock.com/i/1000x1000/44/07/wifi-sign-wi-fi-symbol-wireless-network-vector-88744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13331" r="15018" b="20384"/>
          <a:stretch/>
        </p:blipFill>
        <p:spPr bwMode="auto">
          <a:xfrm>
            <a:off x="1236844" y="3834206"/>
            <a:ext cx="712273" cy="7122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64324" y="3774843"/>
            <a:ext cx="8651875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i="1" dirty="0"/>
              <a:t>Своевременное обновление позволяет предотвратить ошибки в работе программ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64325" y="3006211"/>
            <a:ext cx="865187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i="1" dirty="0"/>
              <a:t>Лицензия включает 1 год подписки на обновления</a:t>
            </a:r>
          </a:p>
        </p:txBody>
      </p:sp>
    </p:spTree>
    <p:extLst>
      <p:ext uri="{BB962C8B-B14F-4D97-AF65-F5344CB8AC3E}">
        <p14:creationId xmlns:p14="http://schemas.microsoft.com/office/powerpoint/2010/main" val="30517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75151"/>
          <a:stretch/>
        </p:blipFill>
        <p:spPr>
          <a:xfrm>
            <a:off x="1592981" y="5970270"/>
            <a:ext cx="4781550" cy="887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4531" y="5970270"/>
            <a:ext cx="4341668" cy="8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1" y="6090240"/>
            <a:ext cx="4191585" cy="6477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84900" y="568901"/>
            <a:ext cx="7721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Поддержка операционных систем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0" y="1153676"/>
            <a:ext cx="9924287" cy="466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4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632" y="2819400"/>
            <a:ext cx="9601200" cy="14859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62500" y="4900044"/>
            <a:ext cx="7429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Демидова Екатерина Олеговна</a:t>
            </a:r>
          </a:p>
          <a:p>
            <a:r>
              <a:rPr lang="ru-RU" sz="2400" i="1" dirty="0" smtClean="0"/>
              <a:t>Бизнес-ассистент компании Дон Специалист</a:t>
            </a:r>
          </a:p>
          <a:p>
            <a:r>
              <a:rPr lang="en-US" sz="2400" i="1" dirty="0" smtClean="0">
                <a:hlinkClick r:id="rId2"/>
              </a:rPr>
              <a:t>assistent@donspecialist.ru</a:t>
            </a:r>
            <a:endParaRPr lang="en-US" sz="2400" i="1" dirty="0" smtClean="0"/>
          </a:p>
          <a:p>
            <a:r>
              <a:rPr lang="ru-RU" sz="2400" i="1" dirty="0" smtClean="0"/>
              <a:t>тел</a:t>
            </a:r>
            <a:r>
              <a:rPr lang="ru-RU" sz="2400" i="1" dirty="0"/>
              <a:t>.: +</a:t>
            </a:r>
            <a:r>
              <a:rPr lang="ru-RU" sz="2400" i="1" dirty="0" smtClean="0"/>
              <a:t>7</a:t>
            </a:r>
            <a:r>
              <a:rPr lang="en-US" sz="2400" i="1" dirty="0" smtClean="0"/>
              <a:t> 952 609 12 50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86895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5518" y="316924"/>
            <a:ext cx="5145378" cy="9819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 компании</a:t>
            </a:r>
            <a:endParaRPr lang="ru-RU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75151"/>
          <a:stretch/>
        </p:blipFill>
        <p:spPr>
          <a:xfrm>
            <a:off x="1592981" y="5970270"/>
            <a:ext cx="4781550" cy="8877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374531" y="5970270"/>
            <a:ext cx="4341668" cy="8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1" y="6090240"/>
            <a:ext cx="4191585" cy="6477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2981" y="1358849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Уже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более 10 лет компания </a:t>
            </a:r>
            <a:r>
              <a:rPr lang="ru-RU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«Дон Специалист»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является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официальным представителем фирмы 1С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Ростов-на-Дону. Наша компания занимается продажей программных продуктов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1С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их сопровождением. 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4873" y="6529289"/>
            <a:ext cx="359957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https://www.donspecialist.ru/</a:t>
            </a:r>
            <a:endParaRPr lang="ru-RU" sz="1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09" y="2222667"/>
            <a:ext cx="5531427" cy="368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46909" y="2866147"/>
            <a:ext cx="45408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Перечень оказываемых услуг: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Установка и настройка 1С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Абонентское обслуживание 1С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Удалённое обслуживание 1С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Доработка типовых конфигураций 1С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Продажа 1С продуктов и решений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Продажа торгового оборудования с последующей настройкой и установкой</a:t>
            </a:r>
          </a:p>
        </p:txBody>
      </p:sp>
    </p:spTree>
    <p:extLst>
      <p:ext uri="{BB962C8B-B14F-4D97-AF65-F5344CB8AC3E}">
        <p14:creationId xmlns:p14="http://schemas.microsoft.com/office/powerpoint/2010/main" val="15959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75151"/>
          <a:stretch/>
        </p:blipFill>
        <p:spPr>
          <a:xfrm>
            <a:off x="1592981" y="5970270"/>
            <a:ext cx="4781550" cy="887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4531" y="5970270"/>
            <a:ext cx="4341668" cy="8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1" y="6090240"/>
            <a:ext cx="4191585" cy="64779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813464" y="524742"/>
            <a:ext cx="5748050" cy="8260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Содержание</a:t>
            </a:r>
            <a:endParaRPr lang="ru-RU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5434" y="1616802"/>
            <a:ext cx="102079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1. Что такое </a:t>
            </a:r>
            <a:r>
              <a:rPr lang="en-US" sz="3600" i="1" dirty="0" smtClean="0"/>
              <a:t>Mobile SMARTS: </a:t>
            </a:r>
            <a:r>
              <a:rPr lang="ru-RU" sz="3600" i="1" dirty="0" smtClean="0"/>
              <a:t>Склад 15?</a:t>
            </a:r>
          </a:p>
          <a:p>
            <a:r>
              <a:rPr lang="ru-RU" sz="3600" i="1" dirty="0" smtClean="0"/>
              <a:t>2. Преимущества </a:t>
            </a:r>
            <a:r>
              <a:rPr lang="ru-RU" sz="3600" i="1" dirty="0" err="1"/>
              <a:t>Mobile</a:t>
            </a:r>
            <a:r>
              <a:rPr lang="ru-RU" sz="3600" i="1" dirty="0"/>
              <a:t> SMARTS: Склад </a:t>
            </a:r>
            <a:r>
              <a:rPr lang="ru-RU" sz="3600" i="1" dirty="0" smtClean="0"/>
              <a:t>15</a:t>
            </a:r>
          </a:p>
          <a:p>
            <a:r>
              <a:rPr lang="ru-RU" sz="3600" i="1" dirty="0" smtClean="0"/>
              <a:t>3. Возможности программы</a:t>
            </a:r>
          </a:p>
          <a:p>
            <a:r>
              <a:rPr lang="ru-RU" sz="3600" i="1" dirty="0" smtClean="0"/>
              <a:t>4. Функции программы</a:t>
            </a:r>
          </a:p>
          <a:p>
            <a:r>
              <a:rPr lang="ru-RU" sz="3600" i="1" dirty="0"/>
              <a:t>5</a:t>
            </a:r>
            <a:r>
              <a:rPr lang="ru-RU" sz="3600" i="1" dirty="0" smtClean="0"/>
              <a:t>. Лицензирование</a:t>
            </a:r>
          </a:p>
          <a:p>
            <a:r>
              <a:rPr lang="ru-RU" sz="3600" i="1" dirty="0" smtClean="0"/>
              <a:t>6. Поддержка операционных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14178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75151"/>
          <a:stretch/>
        </p:blipFill>
        <p:spPr>
          <a:xfrm>
            <a:off x="1592981" y="5970270"/>
            <a:ext cx="4781550" cy="887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4531" y="5970270"/>
            <a:ext cx="4341668" cy="8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1" y="6090240"/>
            <a:ext cx="4191585" cy="6477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3584" y="2136339"/>
            <a:ext cx="93225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sz="2800" i="1" dirty="0"/>
              <a:t>э</a:t>
            </a:r>
            <a:r>
              <a:rPr lang="ru-RU" sz="2800" i="1" dirty="0" smtClean="0"/>
              <a:t>то программное обеспечение, предназначенное </a:t>
            </a:r>
            <a:r>
              <a:rPr lang="ru-RU" sz="2800" i="1" dirty="0"/>
              <a:t>для автоматизации всех </a:t>
            </a:r>
            <a:r>
              <a:rPr lang="ru-RU" sz="2800" i="1" dirty="0" err="1"/>
              <a:t>товароучетных</a:t>
            </a:r>
            <a:r>
              <a:rPr lang="ru-RU" sz="2800" i="1" dirty="0"/>
              <a:t> операций на складах, обычных и адресного хранения. </a:t>
            </a:r>
            <a:endParaRPr lang="ru-RU" sz="2800" i="1" dirty="0" smtClean="0"/>
          </a:p>
          <a:p>
            <a:pPr algn="just"/>
            <a:r>
              <a:rPr lang="ru-RU" sz="2800" i="1" dirty="0" smtClean="0"/>
              <a:t>Из </a:t>
            </a:r>
            <a:r>
              <a:rPr lang="ru-RU" sz="2800" i="1" dirty="0"/>
              <a:t>доступных операций - приход на склад, подбор заказа, инвентаризация, работа с ячейками</a:t>
            </a:r>
            <a:r>
              <a:rPr lang="ru-RU" sz="2800" i="1" dirty="0" smtClean="0"/>
              <a:t>.</a:t>
            </a:r>
            <a:endParaRPr lang="ru-RU" sz="2800" i="1" dirty="0"/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3584" y="1366898"/>
            <a:ext cx="9204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64823"/>
                </a:solidFill>
                <a:effectLst>
                  <a:outerShdw blurRad="12700" dist="38100" dir="2700000" algn="tl" rotWithShape="0">
                    <a:srgbClr val="E64823">
                      <a:lumMod val="60000"/>
                      <a:lumOff val="4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«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64823"/>
                </a:solidFill>
                <a:effectLst>
                  <a:outerShdw blurRad="12700" dist="38100" dir="2700000" algn="tl" rotWithShape="0">
                    <a:srgbClr val="E64823">
                      <a:lumMod val="60000"/>
                      <a:lumOff val="4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Mobile SMARTS</a:t>
            </a:r>
            <a:r>
              <a:rPr lang="ru-RU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64823"/>
                </a:solidFill>
                <a:effectLst>
                  <a:outerShdw blurRad="12700" dist="38100" dir="2700000" algn="tl" rotWithShape="0">
                    <a:srgbClr val="E64823">
                      <a:lumMod val="60000"/>
                      <a:lumOff val="4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: Склад 15</a:t>
            </a:r>
            <a:r>
              <a:rPr lang="ru-RU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64823"/>
                </a:solidFill>
                <a:effectLst>
                  <a:outerShdw blurRad="12700" dist="38100" dir="2700000" algn="tl" rotWithShape="0">
                    <a:srgbClr val="E64823">
                      <a:lumMod val="60000"/>
                      <a:lumOff val="4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» 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6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75151"/>
          <a:stretch/>
        </p:blipFill>
        <p:spPr>
          <a:xfrm>
            <a:off x="1592981" y="5970270"/>
            <a:ext cx="4781550" cy="887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4531" y="5970270"/>
            <a:ext cx="4341668" cy="8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1" y="6090240"/>
            <a:ext cx="4191585" cy="6477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3584" y="2136339"/>
            <a:ext cx="9322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83756" y="418204"/>
            <a:ext cx="7985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64823"/>
                </a:solidFill>
                <a:effectLst>
                  <a:outerShdw blurRad="12700" dist="38100" dir="2700000" algn="tl" rotWithShape="0">
                    <a:srgbClr val="E64823">
                      <a:lumMod val="60000"/>
                      <a:lumOff val="4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«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64823"/>
                </a:solidFill>
                <a:effectLst>
                  <a:outerShdw blurRad="12700" dist="38100" dir="2700000" algn="tl" rotWithShape="0">
                    <a:srgbClr val="E64823">
                      <a:lumMod val="60000"/>
                      <a:lumOff val="4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Mobile SMARTS</a:t>
            </a:r>
            <a:r>
              <a:rPr lang="ru-RU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64823"/>
                </a:solidFill>
                <a:effectLst>
                  <a:outerShdw blurRad="12700" dist="38100" dir="2700000" algn="tl" rotWithShape="0">
                    <a:srgbClr val="E64823">
                      <a:lumMod val="60000"/>
                      <a:lumOff val="4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: Склад 15</a:t>
            </a:r>
            <a:r>
              <a:rPr lang="ru-RU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64823"/>
                </a:solidFill>
                <a:effectLst>
                  <a:outerShdw blurRad="12700" dist="38100" dir="2700000" algn="tl" rotWithShape="0">
                    <a:srgbClr val="E64823">
                      <a:lumMod val="60000"/>
                      <a:lumOff val="4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»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192000" cy="609024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-1061095" y="5280279"/>
            <a:ext cx="2804159" cy="226771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566116" y="5430732"/>
            <a:ext cx="2804159" cy="226771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75151"/>
          <a:stretch/>
        </p:blipFill>
        <p:spPr>
          <a:xfrm>
            <a:off x="1592981" y="5970270"/>
            <a:ext cx="4781550" cy="887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4531" y="5970270"/>
            <a:ext cx="4341668" cy="8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1" y="6090240"/>
            <a:ext cx="4191585" cy="6477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00040" y="411102"/>
            <a:ext cx="561884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Версии программы </a:t>
            </a:r>
            <a:endParaRPr lang="ru-RU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Склад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15 </a:t>
            </a:r>
          </a:p>
          <a:p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9018" y="2198438"/>
            <a:ext cx="64791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• </a:t>
            </a:r>
            <a:r>
              <a:rPr lang="ru-RU" sz="4000" dirty="0"/>
              <a:t>Склад 15 с ЕГАИС </a:t>
            </a:r>
            <a:endParaRPr lang="ru-RU" sz="4000" dirty="0" smtClean="0"/>
          </a:p>
          <a:p>
            <a:r>
              <a:rPr lang="ru-RU" sz="4000" dirty="0" smtClean="0"/>
              <a:t>• </a:t>
            </a:r>
            <a:r>
              <a:rPr lang="ru-RU" sz="4000" dirty="0"/>
              <a:t>Склад 15 с </a:t>
            </a:r>
            <a:r>
              <a:rPr lang="ru-RU" sz="4000" dirty="0" err="1"/>
              <a:t>Кировкой</a:t>
            </a:r>
            <a:r>
              <a:rPr lang="ru-RU" sz="4000" dirty="0"/>
              <a:t> </a:t>
            </a:r>
            <a:endParaRPr lang="ru-RU" sz="4000" dirty="0" smtClean="0"/>
          </a:p>
          <a:p>
            <a:r>
              <a:rPr lang="ru-RU" sz="4000" dirty="0" smtClean="0"/>
              <a:t>• </a:t>
            </a:r>
            <a:r>
              <a:rPr lang="ru-RU" sz="4000" dirty="0"/>
              <a:t>Склад 15 с МОТП </a:t>
            </a:r>
            <a:endParaRPr lang="ru-RU" sz="4000" dirty="0" smtClean="0"/>
          </a:p>
          <a:p>
            <a:r>
              <a:rPr lang="ru-RU" sz="4000" dirty="0" smtClean="0"/>
              <a:t>• </a:t>
            </a:r>
            <a:r>
              <a:rPr lang="ru-RU" sz="4000" dirty="0"/>
              <a:t>Склад 15 с ЕГАИС и МОТП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0" y="2046960"/>
            <a:ext cx="356235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3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/>
          <p:cNvSpPr/>
          <p:nvPr/>
        </p:nvSpPr>
        <p:spPr>
          <a:xfrm>
            <a:off x="1208804" y="5010344"/>
            <a:ext cx="10127675" cy="72736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208805" y="1829579"/>
            <a:ext cx="10127674" cy="72736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208805" y="3770518"/>
            <a:ext cx="10127674" cy="72736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208805" y="4394529"/>
            <a:ext cx="10127674" cy="72736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208805" y="3098929"/>
            <a:ext cx="10127674" cy="72736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208805" y="2466194"/>
            <a:ext cx="10127674" cy="72736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75151"/>
          <a:stretch/>
        </p:blipFill>
        <p:spPr>
          <a:xfrm>
            <a:off x="1592981" y="5970270"/>
            <a:ext cx="4781550" cy="887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4531" y="5970270"/>
            <a:ext cx="4341668" cy="8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1" y="6090240"/>
            <a:ext cx="4191585" cy="64779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352102" y="665018"/>
            <a:ext cx="8214014" cy="1194954"/>
          </a:xfrm>
        </p:spPr>
        <p:txBody>
          <a:bodyPr>
            <a:noAutofit/>
          </a:bodyPr>
          <a:lstStyle/>
          <a:p>
            <a:pPr algn="ctr"/>
            <a:r>
              <a:rPr lang="ru-RU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Преимущества </a:t>
            </a:r>
            <a:br>
              <a:rPr lang="ru-RU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en-US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Mobile SMARTS</a:t>
            </a:r>
            <a:r>
              <a:rPr lang="ru-RU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 Склад 15»</a:t>
            </a:r>
            <a:endParaRPr lang="ru-RU" sz="44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8804" y="1970560"/>
            <a:ext cx="101276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Позволяет </a:t>
            </a:r>
            <a:r>
              <a:rPr lang="ru-RU" sz="2400" i="1" dirty="0"/>
              <a:t>быстро автоматизировать все рабочие операции </a:t>
            </a:r>
            <a:endParaRPr lang="ru-RU" sz="2400" i="1" dirty="0" smtClean="0"/>
          </a:p>
          <a:p>
            <a:endParaRPr lang="ru-RU" i="1" dirty="0" smtClean="0"/>
          </a:p>
          <a:p>
            <a:r>
              <a:rPr lang="ru-RU" sz="2400" i="1" dirty="0" smtClean="0"/>
              <a:t>Оптимизирует </a:t>
            </a:r>
            <a:r>
              <a:rPr lang="ru-RU" sz="2400" i="1" dirty="0"/>
              <a:t>и </a:t>
            </a:r>
            <a:r>
              <a:rPr lang="ru-RU" sz="2400" i="1" dirty="0" smtClean="0"/>
              <a:t>контролирует </a:t>
            </a:r>
            <a:r>
              <a:rPr lang="ru-RU" sz="2400" i="1" dirty="0"/>
              <a:t>действия линейного персонала </a:t>
            </a:r>
            <a:endParaRPr lang="ru-RU" sz="2400" i="1" dirty="0" smtClean="0"/>
          </a:p>
          <a:p>
            <a:endParaRPr lang="ru-RU" i="1" dirty="0" smtClean="0"/>
          </a:p>
          <a:p>
            <a:r>
              <a:rPr lang="ru-RU" sz="2400" i="1" dirty="0" smtClean="0"/>
              <a:t>Исключает </a:t>
            </a:r>
            <a:r>
              <a:rPr lang="ru-RU" sz="2400" i="1" dirty="0"/>
              <a:t>вероятность </a:t>
            </a:r>
            <a:r>
              <a:rPr lang="ru-RU" sz="2400" i="1" dirty="0" smtClean="0"/>
              <a:t>ошибок</a:t>
            </a:r>
          </a:p>
          <a:p>
            <a:endParaRPr lang="ru-RU" i="1" dirty="0"/>
          </a:p>
          <a:p>
            <a:r>
              <a:rPr lang="ru-RU" sz="2400" i="1" dirty="0" smtClean="0"/>
              <a:t>Позволяет </a:t>
            </a:r>
            <a:r>
              <a:rPr lang="ru-RU" sz="2400" i="1" dirty="0"/>
              <a:t>отслеживать в каком состоянии находятся </a:t>
            </a:r>
            <a:r>
              <a:rPr lang="ru-RU" sz="2400" i="1" dirty="0" smtClean="0"/>
              <a:t>ТСД</a:t>
            </a:r>
          </a:p>
          <a:p>
            <a:endParaRPr lang="ru-RU" i="1" dirty="0" smtClean="0"/>
          </a:p>
          <a:p>
            <a:r>
              <a:rPr lang="ru-RU" sz="2400" i="1" dirty="0" smtClean="0"/>
              <a:t>Возможна коллективная работа с единой накладной</a:t>
            </a:r>
          </a:p>
          <a:p>
            <a:endParaRPr lang="ru-RU" i="1" dirty="0" smtClean="0"/>
          </a:p>
          <a:p>
            <a:r>
              <a:rPr lang="ru-RU" sz="2400" i="1" dirty="0" smtClean="0"/>
              <a:t>Возможность доработки софта с учетом потребностей каждого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5608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75151"/>
          <a:stretch/>
        </p:blipFill>
        <p:spPr>
          <a:xfrm>
            <a:off x="1592981" y="5970270"/>
            <a:ext cx="4781550" cy="887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4531" y="5970270"/>
            <a:ext cx="4341668" cy="8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1" y="6090240"/>
            <a:ext cx="4191585" cy="6477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36518" y="1424394"/>
            <a:ext cx="61825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Приемка товара </a:t>
            </a:r>
          </a:p>
          <a:p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Инвентаризация </a:t>
            </a:r>
          </a:p>
          <a:p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Перемещение по ячейкам и складам </a:t>
            </a:r>
          </a:p>
          <a:p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Подбор заказа </a:t>
            </a:r>
          </a:p>
          <a:p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Сбор </a:t>
            </a:r>
            <a:r>
              <a:rPr lang="ru-RU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штрихкодов</a:t>
            </a:r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Упаковочный лист </a:t>
            </a:r>
          </a:p>
          <a:p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Просмотр остатков и цен по товару </a:t>
            </a:r>
          </a:p>
          <a:p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Операции с алкоголем </a:t>
            </a:r>
          </a:p>
          <a:p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Операции с табаком </a:t>
            </a:r>
          </a:p>
          <a:p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Операции с обувью</a:t>
            </a:r>
            <a:endParaRPr lang="ru-RU" sz="2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977986" y="716973"/>
            <a:ext cx="7138555" cy="587451"/>
          </a:xfrm>
        </p:spPr>
        <p:txBody>
          <a:bodyPr>
            <a:noAutofit/>
          </a:bodyPr>
          <a:lstStyle/>
          <a:p>
            <a:pPr algn="ctr"/>
            <a:r>
              <a:rPr lang="ru-RU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Возможности программы</a:t>
            </a:r>
            <a:endParaRPr lang="ru-RU" sz="44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074" name="Picture 2" descr="https://ucee52bf3c2465a16ee16b28670c.previews.dropboxusercontent.com/p/thumb/AA5uW-H4hODkNvTIPBikEaU1hQXNzAOl51uYqFlgy74k3wLcDND-S9-JRdAFqHRVqyyUF8j9qGBxlkYRCGAExQEz9qeJejaSqQJzSoQb_jcyAi500MGQU6a0FiuGgC1HJbgf42GfNBJapazRjgHj0asrdGO3sQq9_8vN1TCbwzoSN_ylVquQMp0VFx5sJa4RpA_fRxGlEwvT1UduikCUBz2lxay1ziGDMOFzet-ByzJZeiNFIVncnSRJg7jgjv-tED3-7tpjA1GIJhwOdKgI-yiNH2BWJ_rjWrIGuDytuDBnpYvyLlw7VfMT8kcw9dXP2hnWe5gnccuzUQ0y6xf9bARn85nQ6Rmewy3Dxo38hJpMaw/p.png?fv_content=true&amp;size_mode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63" y="1304424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22" y="1891180"/>
            <a:ext cx="1845157" cy="31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b="75151"/>
          <a:stretch/>
        </p:blipFill>
        <p:spPr>
          <a:xfrm>
            <a:off x="1592981" y="5970270"/>
            <a:ext cx="4781550" cy="887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4531" y="5970270"/>
            <a:ext cx="4341668" cy="88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1" y="6090240"/>
            <a:ext cx="4191585" cy="6477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665" y="3529727"/>
            <a:ext cx="3705225" cy="2057400"/>
          </a:xfrm>
          <a:prstGeom prst="foldedCorner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b="8269"/>
          <a:stretch/>
        </p:blipFill>
        <p:spPr>
          <a:xfrm>
            <a:off x="2881345" y="3613236"/>
            <a:ext cx="3705225" cy="2123186"/>
          </a:xfrm>
          <a:prstGeom prst="foldedCorner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94" y="1037640"/>
            <a:ext cx="3524250" cy="2419350"/>
          </a:xfrm>
          <a:prstGeom prst="foldedCorner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4733958" y="737754"/>
            <a:ext cx="5810316" cy="17814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cap="none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Функции </a:t>
            </a:r>
            <a:br>
              <a:rPr lang="ru-RU" sz="4400" cap="none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400" cap="none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«Mobile SMARTS: Склад 15»</a:t>
            </a:r>
            <a:endParaRPr lang="ru-RU" sz="44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0" y="4061650"/>
            <a:ext cx="2233648" cy="17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419</TotalTime>
  <Words>425</Words>
  <Application>Microsoft Office PowerPoint</Application>
  <PresentationFormat>Широкоэкранный</PresentationFormat>
  <Paragraphs>97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Batang</vt:lpstr>
      <vt:lpstr>Arial</vt:lpstr>
      <vt:lpstr>Calibri</vt:lpstr>
      <vt:lpstr>dinL</vt:lpstr>
      <vt:lpstr>Franklin Gothic Book</vt:lpstr>
      <vt:lpstr>Times New Roman</vt:lpstr>
      <vt:lpstr>Crop</vt:lpstr>
      <vt:lpstr>«Mobile SMARTS: Склад 15»</vt:lpstr>
      <vt:lpstr>О компании</vt:lpstr>
      <vt:lpstr>Содержание</vt:lpstr>
      <vt:lpstr>Презентация PowerPoint</vt:lpstr>
      <vt:lpstr>Презентация PowerPoint</vt:lpstr>
      <vt:lpstr>Презентация PowerPoint</vt:lpstr>
      <vt:lpstr>Преимущества  «Mobile SMARTS: Склад 15»</vt:lpstr>
      <vt:lpstr>Возможности программы</vt:lpstr>
      <vt:lpstr>Презентация PowerPoint</vt:lpstr>
      <vt:lpstr>Функции  «Mobile SMARTS: Склад 15»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Ассистент</dc:creator>
  <cp:lastModifiedBy>Ассистент</cp:lastModifiedBy>
  <cp:revision>70</cp:revision>
  <dcterms:created xsi:type="dcterms:W3CDTF">2020-09-16T13:05:35Z</dcterms:created>
  <dcterms:modified xsi:type="dcterms:W3CDTF">2020-09-17T11:57:16Z</dcterms:modified>
</cp:coreProperties>
</file>